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15" r:id="rId2"/>
    <p:sldId id="278" r:id="rId3"/>
    <p:sldId id="279" r:id="rId4"/>
    <p:sldId id="280" r:id="rId5"/>
    <p:sldId id="289" r:id="rId6"/>
    <p:sldId id="290" r:id="rId7"/>
    <p:sldId id="316" r:id="rId8"/>
    <p:sldId id="281" r:id="rId9"/>
    <p:sldId id="317" r:id="rId10"/>
    <p:sldId id="318" r:id="rId11"/>
    <p:sldId id="319" r:id="rId12"/>
    <p:sldId id="321" r:id="rId13"/>
    <p:sldId id="323" r:id="rId14"/>
    <p:sldId id="324" r:id="rId15"/>
    <p:sldId id="325" r:id="rId16"/>
    <p:sldId id="282" r:id="rId17"/>
    <p:sldId id="291" r:id="rId18"/>
    <p:sldId id="292" r:id="rId19"/>
    <p:sldId id="293" r:id="rId20"/>
    <p:sldId id="295" r:id="rId21"/>
    <p:sldId id="294" r:id="rId22"/>
    <p:sldId id="297" r:id="rId23"/>
    <p:sldId id="286" r:id="rId24"/>
    <p:sldId id="299" r:id="rId25"/>
    <p:sldId id="303" r:id="rId26"/>
    <p:sldId id="287" r:id="rId27"/>
    <p:sldId id="309" r:id="rId28"/>
    <p:sldId id="305" r:id="rId29"/>
    <p:sldId id="306" r:id="rId30"/>
    <p:sldId id="307" r:id="rId31"/>
    <p:sldId id="308" r:id="rId32"/>
    <p:sldId id="311" r:id="rId33"/>
    <p:sldId id="288" r:id="rId34"/>
    <p:sldId id="312" r:id="rId35"/>
    <p:sldId id="313" r:id="rId36"/>
    <p:sldId id="314" r:id="rId37"/>
  </p:sldIdLst>
  <p:sldSz cx="12192000" cy="6858000"/>
  <p:notesSz cx="6858000" cy="9144000"/>
  <p:embeddedFontLst>
    <p:embeddedFont>
      <p:font typeface="方正兰亭细黑_GBK" panose="02020500000000000000" charset="-122"/>
      <p:regular r:id="rId38"/>
    </p:embeddedFont>
    <p:embeddedFont>
      <p:font typeface="ＭＳ Ｐゴシック" panose="020B0600070205080204" pitchFamily="34" charset="-128"/>
      <p:regular r:id="rId39"/>
    </p:embeddedFont>
    <p:embeddedFont>
      <p:font typeface="Microsoft JhengHei Light" panose="020B0304030504040204" pitchFamily="34" charset="-120"/>
      <p:regular r:id="rId40"/>
    </p:embeddedFont>
    <p:embeddedFont>
      <p:font typeface="源泉圓體 TTF Heavy" panose="020B0A00000000000000" pitchFamily="34" charset="-120"/>
      <p:bold r:id="rId41"/>
    </p:embeddedFont>
    <p:embeddedFont>
      <p:font typeface="源泉圓體 TTF Medium" panose="020B0600000000000000" pitchFamily="34" charset="-120"/>
      <p:regular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源泉圓體 TTF Bold" panose="020B0800000000000000" pitchFamily="34" charset="-120"/>
      <p:bold r:id="rId49"/>
    </p:embeddedFont>
    <p:embeddedFont>
      <p:font typeface="微軟正黑體" panose="020B0604030504040204" pitchFamily="34" charset="-120"/>
      <p:regular r:id="rId50"/>
      <p:bold r:id="rId5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722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02" autoAdjust="0"/>
  </p:normalViewPr>
  <p:slideViewPr>
    <p:cSldViewPr snapToGrid="0" showGuides="1">
      <p:cViewPr varScale="1">
        <p:scale>
          <a:sx n="105" d="100"/>
          <a:sy n="105" d="100"/>
        </p:scale>
        <p:origin x="714" y="96"/>
      </p:cViewPr>
      <p:guideLst>
        <p:guide orient="horz" pos="2137"/>
        <p:guide pos="3840"/>
        <p:guide pos="5722"/>
        <p:guide orient="horz" pos="3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1">
            <a:lumMod val="75000"/>
            <a:lumOff val="25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pPr/>
              <a:t>2022/6/24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59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pPr/>
              <a:t>2022/6/24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731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pPr/>
              <a:t>2022/6/24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47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 keywords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5767637" y="759430"/>
            <a:ext cx="2600223" cy="8130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859729" y="906736"/>
            <a:ext cx="2400364" cy="54869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935568" y="2422731"/>
            <a:ext cx="3407833" cy="20125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/>
        </p:nvSpPr>
        <p:spPr>
          <a:xfrm>
            <a:off x="5767637" y="1863073"/>
            <a:ext cx="2600223" cy="813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859729" y="1927603"/>
            <a:ext cx="2400364" cy="54869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Rectangle 20"/>
          <p:cNvSpPr/>
          <p:nvPr/>
        </p:nvSpPr>
        <p:spPr>
          <a:xfrm>
            <a:off x="5767637" y="3047017"/>
            <a:ext cx="2600223" cy="8130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859729" y="2948470"/>
            <a:ext cx="2400364" cy="54869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Rectangle 23"/>
          <p:cNvSpPr/>
          <p:nvPr/>
        </p:nvSpPr>
        <p:spPr>
          <a:xfrm>
            <a:off x="5767637" y="4211960"/>
            <a:ext cx="2600223" cy="813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867566" y="4274588"/>
            <a:ext cx="2400364" cy="54869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tx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Rectangle 26"/>
          <p:cNvSpPr/>
          <p:nvPr/>
        </p:nvSpPr>
        <p:spPr>
          <a:xfrm>
            <a:off x="5767637" y="5340888"/>
            <a:ext cx="2600223" cy="8130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5859729" y="5335964"/>
            <a:ext cx="2400364" cy="548696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+mj-lt"/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535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and long text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/>
          <p:nvPr userDrawn="1"/>
        </p:nvSpPr>
        <p:spPr>
          <a:xfrm>
            <a:off x="3740727" y="0"/>
            <a:ext cx="8439727" cy="689441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20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BF5D7C-D525-4D4E-ABF4-5F57EBF0E6B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396509" cy="689441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120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92191" y="2422731"/>
            <a:ext cx="3556042" cy="201253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263848" y="955823"/>
            <a:ext cx="5992585" cy="247264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24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TW" altLang="en-US"/>
              <a:t>按一下圖示以新增圖片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196114" y="3710999"/>
            <a:ext cx="6134705" cy="2208159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6878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015067" y="2493893"/>
            <a:ext cx="8161867" cy="82201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015067" y="3428471"/>
            <a:ext cx="8161867" cy="598051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015067" y="4677497"/>
            <a:ext cx="8161867" cy="1247967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457162" indent="0">
              <a:buNone/>
              <a:defRPr sz="1200"/>
            </a:lvl2pPr>
            <a:lvl3pPr marL="914324" indent="0">
              <a:buNone/>
              <a:defRPr sz="1200"/>
            </a:lvl3pPr>
            <a:lvl4pPr marL="1371486" indent="0">
              <a:buNone/>
              <a:defRPr sz="1200"/>
            </a:lvl4pPr>
            <a:lvl5pPr marL="1828648" indent="0">
              <a:buNone/>
              <a:defRPr sz="12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1266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pPr/>
              <a:t>2022/6/24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353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pPr/>
              <a:t>2022/6/24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39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pPr/>
              <a:t>2022/6/24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795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pPr/>
              <a:t>2022/6/24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7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pPr/>
              <a:t>2022/6/24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946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pPr/>
              <a:t>2022/6/24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100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pPr/>
              <a:t>2022/6/24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24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pPr/>
              <a:t>2022/6/24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51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方正兰亭细黑_GBK" panose="02000000000000000000" pitchFamily="2" charset="-122"/>
              </a:defRPr>
            </a:lvl1pPr>
          </a:lstStyle>
          <a:p>
            <a:fld id="{D666BB71-F246-48FE-8120-52F9D03CA880}" type="datetimeFigureOut">
              <a:rPr lang="zh-CN" altLang="en-US" smtClean="0"/>
              <a:pPr/>
              <a:t>2022/6/24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方正兰亭细黑_GBK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方正兰亭细黑_GBK" panose="02000000000000000000" pitchFamily="2" charset="-122"/>
              </a:defRPr>
            </a:lvl1pPr>
          </a:lstStyle>
          <a:p>
            <a:fld id="{DDB12F21-99BD-4F85-A7AE-95BD87BF11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70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方正兰亭细黑_GBK" panose="020000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youtu.be/N03LELVRuOk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zhuanlan.zhihu.com/p/22252270" TargetMode="Externa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jpg"/><Relationship Id="rId5" Type="http://schemas.openxmlformats.org/officeDocument/2006/relationships/image" Target="../media/image60.jpeg"/><Relationship Id="rId4" Type="http://schemas.openxmlformats.org/officeDocument/2006/relationships/image" Target="../media/image5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jpg"/><Relationship Id="rId4" Type="http://schemas.openxmlformats.org/officeDocument/2006/relationships/image" Target="../media/image6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電腦視覺專題】智慧工廠裡的電腦視覺應用- vMaker 台灣自造者vMaker 台灣自造者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24B4BD91-A431-4655-8443-69755AAFF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745" y="2063496"/>
            <a:ext cx="9476510" cy="3078643"/>
          </a:xfrm>
        </p:spPr>
        <p:txBody>
          <a:bodyPr>
            <a:noAutofit/>
          </a:bodyPr>
          <a:lstStyle/>
          <a:p>
            <a:r>
              <a:rPr lang="zh-TW" altLang="en-US" sz="4800" b="1" dirty="0">
                <a:latin typeface="源泉圓體 TTF Heavy" panose="020B0A00000000000000" pitchFamily="34" charset="-120"/>
                <a:ea typeface="源泉圓體 TTF Heavy" panose="020B0A00000000000000" pitchFamily="34" charset="-120"/>
                <a:cs typeface="+mn-cs"/>
              </a:rPr>
              <a:t>電腦視覺深度學習實作與應用</a:t>
            </a:r>
            <a:r>
              <a:rPr lang="en-US" altLang="zh-TW" sz="4800" b="1" dirty="0">
                <a:latin typeface="源泉圓體 TTF Heavy" panose="020B0A00000000000000" pitchFamily="34" charset="-120"/>
                <a:ea typeface="源泉圓體 TTF Heavy" panose="020B0A00000000000000" pitchFamily="34" charset="-120"/>
                <a:cs typeface="+mn-cs"/>
              </a:rPr>
              <a:t/>
            </a:r>
            <a:br>
              <a:rPr lang="en-US" altLang="zh-TW" sz="4800" b="1" dirty="0">
                <a:latin typeface="源泉圓體 TTF Heavy" panose="020B0A00000000000000" pitchFamily="34" charset="-120"/>
                <a:ea typeface="源泉圓體 TTF Heavy" panose="020B0A00000000000000" pitchFamily="34" charset="-120"/>
                <a:cs typeface="+mn-cs"/>
              </a:rPr>
            </a:br>
            <a:r>
              <a:rPr lang="zh-TW" altLang="en-US" sz="4800" b="1" dirty="0">
                <a:latin typeface="源泉圓體 TTF Heavy" panose="020B0A00000000000000" pitchFamily="34" charset="-120"/>
                <a:ea typeface="源泉圓體 TTF Heavy" panose="020B0A00000000000000" pitchFamily="34" charset="-120"/>
                <a:cs typeface="+mn-cs"/>
              </a:rPr>
              <a:t>期末專題</a:t>
            </a:r>
            <a:r>
              <a:rPr lang="zh-TW" altLang="en-US" sz="4800" b="1" dirty="0" smtClean="0">
                <a:latin typeface="源泉圓體 TTF Heavy" panose="020B0A00000000000000" pitchFamily="34" charset="-120"/>
                <a:ea typeface="源泉圓體 TTF Heavy" panose="020B0A00000000000000" pitchFamily="34" charset="-120"/>
                <a:cs typeface="+mn-cs"/>
              </a:rPr>
              <a:t>報告</a:t>
            </a:r>
            <a:r>
              <a:rPr lang="en-US" altLang="zh-TW" sz="4800" b="1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/>
            </a:r>
            <a:br>
              <a:rPr lang="en-US" altLang="zh-TW" sz="4800" b="1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</a:br>
            <a:r>
              <a:rPr lang="en-US" altLang="zh-TW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源泉圓體 TTF Heavy" panose="020B0A00000000000000" pitchFamily="34" charset="-120"/>
                <a:ea typeface="源泉圓體 TTF Heavy" panose="020B0A00000000000000" pitchFamily="34" charset="-120"/>
                <a:cs typeface="+mn-cs"/>
              </a:rPr>
              <a:t>電機所 卓冠</a:t>
            </a:r>
            <a:r>
              <a:rPr lang="zh-TW" altLang="en-US" sz="2800" b="1" dirty="0">
                <a:latin typeface="源泉圓體 TTF Heavy" panose="020B0A00000000000000" pitchFamily="34" charset="-120"/>
                <a:ea typeface="源泉圓體 TTF Heavy" panose="020B0A00000000000000" pitchFamily="34" charset="-120"/>
                <a:cs typeface="+mn-cs"/>
              </a:rPr>
              <a:t>廷 </a:t>
            </a:r>
            <a:r>
              <a:rPr lang="en-US" altLang="zh-TW" sz="2800" b="1" dirty="0" smtClean="0">
                <a:latin typeface="源泉圓體 TTF Heavy" panose="020B0A00000000000000" pitchFamily="34" charset="-120"/>
                <a:ea typeface="源泉圓體 TTF Heavy" panose="020B0A00000000000000" pitchFamily="34" charset="-120"/>
                <a:cs typeface="+mn-cs"/>
              </a:rPr>
              <a:t>N26114277</a:t>
            </a:r>
            <a:br>
              <a:rPr lang="en-US" altLang="zh-TW" sz="2800" b="1" dirty="0" smtClean="0">
                <a:latin typeface="源泉圓體 TTF Heavy" panose="020B0A00000000000000" pitchFamily="34" charset="-120"/>
                <a:ea typeface="源泉圓體 TTF Heavy" panose="020B0A00000000000000" pitchFamily="34" charset="-120"/>
                <a:cs typeface="+mn-cs"/>
              </a:rPr>
            </a:br>
            <a:r>
              <a:rPr lang="en-US" altLang="zh-TW" sz="2800" b="1" dirty="0" smtClean="0">
                <a:latin typeface="源泉圓體 TTF Bold" panose="020B0800000000000000" pitchFamily="34" charset="-120"/>
                <a:ea typeface="源泉圓體 TTF Bold" panose="020B0800000000000000" pitchFamily="34" charset="-120"/>
                <a:hlinkClick r:id="rId4"/>
              </a:rPr>
              <a:t>YouTube</a:t>
            </a:r>
            <a:r>
              <a:rPr lang="zh-TW" altLang="en-US" sz="2800" b="1" dirty="0" smtClean="0">
                <a:latin typeface="源泉圓體 TTF Bold" panose="020B0800000000000000" pitchFamily="34" charset="-120"/>
                <a:ea typeface="源泉圓體 TTF Bold" panose="020B0800000000000000" pitchFamily="34" charset="-120"/>
                <a:hlinkClick r:id="rId4"/>
              </a:rPr>
              <a:t>影片</a:t>
            </a:r>
            <a:r>
              <a:rPr lang="zh-TW" altLang="en-US" sz="2800" b="1" dirty="0">
                <a:latin typeface="源泉圓體 TTF Bold" panose="020B0800000000000000" pitchFamily="34" charset="-120"/>
                <a:ea typeface="源泉圓體 TTF Bold" panose="020B0800000000000000" pitchFamily="34" charset="-120"/>
                <a:hlinkClick r:id="rId4"/>
              </a:rPr>
              <a:t>連結</a:t>
            </a:r>
            <a:endParaRPr lang="zh-TW" altLang="en-US" sz="2800" b="1" dirty="0">
              <a:latin typeface="源泉圓體 TTF Bold" panose="020B0800000000000000" pitchFamily="34" charset="-120"/>
              <a:ea typeface="源泉圓體 TTF Bold" panose="020B0800000000000000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7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40" y="2143558"/>
            <a:ext cx="4005776" cy="20125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模型架構探討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600489" y="721894"/>
            <a:ext cx="681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Xception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架構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(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改良自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InceptionV3)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1026" name="Picture 2" descr="https://miro.medium.com/max/1400/1*kcWpszocHD6uqgT5m81Ct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5" y="1743075"/>
            <a:ext cx="5823405" cy="441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7500139" y="5121991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600" b="1" dirty="0" err="1" smtClean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separableConv</a:t>
            </a:r>
            <a:endParaRPr lang="en-US" altLang="zh-TW" sz="1600" b="1" dirty="0" smtClean="0">
              <a:solidFill>
                <a:srgbClr val="FF0000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b="1" dirty="0" err="1" smtClean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Wingdings" panose="05000000000000000000" pitchFamily="2" charset="2"/>
              </a:rPr>
              <a:t>D</a:t>
            </a:r>
            <a:r>
              <a:rPr lang="en-US" altLang="zh-TW" sz="1600" b="1" dirty="0" err="1" smtClean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epthwise</a:t>
            </a:r>
            <a:r>
              <a:rPr lang="en-US" altLang="zh-TW" sz="1600" b="1" dirty="0" smtClean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en-US" altLang="zh-TW" sz="1600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separable </a:t>
            </a:r>
            <a:r>
              <a:rPr lang="en-US" altLang="zh-TW" sz="1600" b="1" dirty="0" smtClean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convolution</a:t>
            </a:r>
            <a:endParaRPr lang="en-US" altLang="zh-TW" sz="1600" b="1" dirty="0">
              <a:solidFill>
                <a:srgbClr val="FF0000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zh-TW" altLang="en-US" sz="1600" b="1" dirty="0" smtClean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加號</a:t>
            </a:r>
            <a:endParaRPr lang="en-US" altLang="zh-TW" sz="1600" b="1" dirty="0">
              <a:solidFill>
                <a:srgbClr val="FF0000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b="1" dirty="0" smtClean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Residual </a:t>
            </a:r>
            <a:r>
              <a:rPr lang="en-US" altLang="zh-TW" sz="1600" b="1" dirty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Learning</a:t>
            </a:r>
            <a:endParaRPr lang="zh-TW" altLang="en-US" sz="1600" b="1" dirty="0">
              <a:solidFill>
                <a:srgbClr val="FF0000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157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40" y="2143558"/>
            <a:ext cx="4005776" cy="20125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模型架構探討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705263" y="763998"/>
            <a:ext cx="661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EfficientNet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B0-B7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架構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(237-813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層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)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5124" name="Picture 4" descr="https://pic3.zhimg.com/80/v2-bb84ce7dec13b2c3161dbff013aac3a2_720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1668462"/>
            <a:ext cx="6269551" cy="185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pic2.zhimg.com/80/v2-3f1dd74d54ab3a212b6058567a687111_720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3857468"/>
            <a:ext cx="6269551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2137" y="2892616"/>
            <a:ext cx="1176413" cy="5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7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pic3.zhimg.com/80/v2-cbba15afa81b3be89297f790ed3f6412_720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13" y="1348773"/>
            <a:ext cx="6648537" cy="274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40" y="2143558"/>
            <a:ext cx="4005776" cy="20125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模型架構探討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762413" y="763998"/>
            <a:ext cx="7124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EfficientNetB0/B1/B2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架構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337" y="3358945"/>
            <a:ext cx="1271663" cy="562180"/>
          </a:xfrm>
          <a:prstGeom prst="rect">
            <a:avLst/>
          </a:prstGeom>
        </p:spPr>
      </p:pic>
      <p:pic>
        <p:nvPicPr>
          <p:cNvPr id="7172" name="Picture 4" descr="https://pic4.zhimg.com/80/v2-42e145292e680c2144796121f632c2af_720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12" y="4156097"/>
            <a:ext cx="6648537" cy="269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168" y="6083262"/>
            <a:ext cx="1224000" cy="64518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76712" y="3640035"/>
            <a:ext cx="4818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B0</a:t>
            </a:r>
            <a:endParaRPr lang="zh-TW" altLang="en-US" sz="2000" b="1" dirty="0">
              <a:solidFill>
                <a:srgbClr val="FF0000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76712" y="6441222"/>
            <a:ext cx="34100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B1/B2(feature maps</a:t>
            </a:r>
            <a:r>
              <a:rPr lang="zh-TW" altLang="en-US" sz="2000" b="1" dirty="0" smtClean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較大</a:t>
            </a:r>
            <a:r>
              <a:rPr lang="en-US" altLang="zh-TW" sz="2000" b="1" dirty="0" smtClean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)</a:t>
            </a:r>
            <a:endParaRPr lang="zh-TW" altLang="en-US" sz="2000" b="1" dirty="0">
              <a:solidFill>
                <a:srgbClr val="FF0000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12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https://pic1.zhimg.com/80/v2-64adecb53c61d62436767387a4879170_720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06" y="4156097"/>
            <a:ext cx="6629443" cy="270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pic2.zhimg.com/80/v2-6fb7951c07030701836edd4f2fe527a9_720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06" y="1348773"/>
            <a:ext cx="6629443" cy="274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40" y="2143558"/>
            <a:ext cx="4005776" cy="20125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模型架構探討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762413" y="763998"/>
            <a:ext cx="7124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EfficientNetB3/B4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架構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337" y="3358945"/>
            <a:ext cx="1271663" cy="562180"/>
          </a:xfrm>
          <a:prstGeom prst="rect">
            <a:avLst/>
          </a:prstGeom>
        </p:spPr>
      </p:pic>
      <p:pic>
        <p:nvPicPr>
          <p:cNvPr id="9" name="圖片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182168" y="6083262"/>
            <a:ext cx="1224000" cy="64518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76712" y="3640035"/>
            <a:ext cx="4818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B3</a:t>
            </a:r>
            <a:endParaRPr lang="zh-TW" altLang="en-US" sz="2000" b="1" dirty="0">
              <a:solidFill>
                <a:srgbClr val="FF0000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76712" y="6441222"/>
            <a:ext cx="4818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B4</a:t>
            </a:r>
            <a:endParaRPr lang="zh-TW" altLang="en-US" sz="2000" b="1" dirty="0">
              <a:solidFill>
                <a:srgbClr val="FF0000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233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https://pic1.zhimg.com/80/v2-e03e20b68269faf145cabac59d4ee860_720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12" y="4156096"/>
            <a:ext cx="6648537" cy="268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12" y="1348773"/>
            <a:ext cx="6648537" cy="274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pic3.zhimg.com/80/v2-81179186fe4dcab61ff2f87fe57b7736_720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12" y="1348773"/>
            <a:ext cx="6648537" cy="274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40" y="2143558"/>
            <a:ext cx="4005776" cy="20125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模型架構探討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762413" y="763998"/>
            <a:ext cx="7124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EfficientNetB5/B6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架構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76712" y="3640035"/>
            <a:ext cx="4818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B5</a:t>
            </a:r>
            <a:endParaRPr lang="zh-TW" altLang="en-US" sz="2000" b="1" dirty="0">
              <a:solidFill>
                <a:srgbClr val="FF0000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76712" y="6441222"/>
            <a:ext cx="4818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B6</a:t>
            </a:r>
            <a:endParaRPr lang="zh-TW" altLang="en-US" sz="2000" b="1" dirty="0">
              <a:solidFill>
                <a:srgbClr val="FF0000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151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pic1.zhimg.com/80/v2-25f7f2e66fb87100d2d6cccb25a45ef8_720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06" y="1348772"/>
            <a:ext cx="6629443" cy="274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40" y="2143558"/>
            <a:ext cx="4005776" cy="20125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模型架構探討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762413" y="763998"/>
            <a:ext cx="7124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EfficientNetB7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架構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76712" y="3640035"/>
            <a:ext cx="4818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B7</a:t>
            </a:r>
            <a:endParaRPr lang="zh-TW" altLang="en-US" sz="2000" b="1" dirty="0">
              <a:solidFill>
                <a:srgbClr val="FF0000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762412" y="4156097"/>
            <a:ext cx="7429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核心理念</a:t>
            </a:r>
            <a:r>
              <a:rPr lang="en-US" altLang="zh-TW" sz="28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-</a:t>
            </a:r>
            <a:r>
              <a:rPr lang="zh-TW" altLang="en-US" sz="28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複合縮放</a:t>
            </a:r>
            <a:r>
              <a:rPr lang="en-US" altLang="zh-TW" sz="28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(Compound Scaling)</a:t>
            </a:r>
          </a:p>
          <a:p>
            <a:r>
              <a:rPr lang="zh-TW" altLang="en-US" sz="2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同時調整網路深度、寬度、解析度這三</a:t>
            </a:r>
            <a:r>
              <a:rPr lang="zh-TW" altLang="en-US" sz="24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種</a:t>
            </a:r>
            <a:r>
              <a:rPr lang="zh-TW" altLang="en-US" sz="2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的</a:t>
            </a:r>
            <a:r>
              <a:rPr lang="zh-TW" altLang="en-US" sz="24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縮</a:t>
            </a:r>
            <a:r>
              <a:rPr lang="zh-TW" altLang="en-US" sz="2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放方法</a:t>
            </a:r>
          </a:p>
        </p:txBody>
      </p:sp>
      <p:pic>
        <p:nvPicPr>
          <p:cNvPr id="11268" name="Picture 4" descr="https://miro.medium.com/max/970/1*hg54h1IzHPpzLm4Oqo9dG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2"/>
          <a:stretch/>
        </p:blipFill>
        <p:spPr bwMode="auto">
          <a:xfrm>
            <a:off x="6353934" y="5086749"/>
            <a:ext cx="3713186" cy="171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76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1" y="2159599"/>
            <a:ext cx="3989734" cy="20125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模型訓練過程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576185" y="496527"/>
            <a:ext cx="4278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Data augmentation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307" y="1186257"/>
            <a:ext cx="5868219" cy="234347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389747" y="3525282"/>
            <a:ext cx="4278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Transfer Learning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308" y="4136691"/>
            <a:ext cx="5868218" cy="241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8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985758" y="2760048"/>
            <a:ext cx="6120000" cy="540000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85758" y="1709489"/>
            <a:ext cx="6120000" cy="540000"/>
          </a:xfrm>
          <a:prstGeom prst="rect">
            <a:avLst/>
          </a:prstGeom>
        </p:spPr>
      </p:pic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1" y="2159599"/>
            <a:ext cx="3989734" cy="20125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模型訓練過程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576185" y="506052"/>
            <a:ext cx="4278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Freeze base model 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727098" y="3587363"/>
            <a:ext cx="549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Without freeze </a:t>
            </a:r>
            <a:r>
              <a:rPr lang="en-US" altLang="zh-TW" sz="32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base model 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6" name="圖片 5"/>
          <p:cNvPicPr>
            <a:picLocks/>
          </p:cNvPicPr>
          <p:nvPr/>
        </p:nvPicPr>
        <p:blipFill rotWithShape="1">
          <a:blip r:embed="rId4"/>
          <a:srcRect t="-395" b="84169"/>
          <a:stretch/>
        </p:blipFill>
        <p:spPr>
          <a:xfrm>
            <a:off x="4985758" y="4699031"/>
            <a:ext cx="6120000" cy="56061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670536" y="5308540"/>
            <a:ext cx="2547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EfficientNetB0</a:t>
            </a:r>
            <a:endParaRPr lang="zh-TW" altLang="en-US" sz="24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320096" y="4237366"/>
            <a:ext cx="2547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Xception</a:t>
            </a:r>
            <a:endParaRPr lang="zh-TW" altLang="en-US" sz="24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10" name="圖片 9"/>
          <p:cNvPicPr>
            <a:picLocks/>
          </p:cNvPicPr>
          <p:nvPr/>
        </p:nvPicPr>
        <p:blipFill rotWithShape="1">
          <a:blip r:embed="rId5"/>
          <a:srcRect t="-41" b="84476"/>
          <a:stretch/>
        </p:blipFill>
        <p:spPr>
          <a:xfrm>
            <a:off x="4985758" y="5770205"/>
            <a:ext cx="6120000" cy="5334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4670536" y="2298383"/>
            <a:ext cx="2547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EfficientNetB0</a:t>
            </a:r>
            <a:endParaRPr lang="zh-TW" altLang="en-US" sz="24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320096" y="1227209"/>
            <a:ext cx="2547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Xception</a:t>
            </a:r>
            <a:endParaRPr lang="zh-TW" altLang="en-US" sz="24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10083701" y="3668996"/>
            <a:ext cx="434340" cy="39897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 rot="20610057">
            <a:off x="10156594" y="3687916"/>
            <a:ext cx="28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  <a:latin typeface="源泉圓體 TTF Medium" panose="020B0600000000000000" pitchFamily="34" charset="-120"/>
                <a:ea typeface="源泉圓體 TTF Medium" panose="020B0600000000000000" pitchFamily="34" charset="-120"/>
              </a:rPr>
              <a:t>勝</a:t>
            </a:r>
          </a:p>
        </p:txBody>
      </p:sp>
    </p:spTree>
    <p:extLst>
      <p:ext uri="{BB962C8B-B14F-4D97-AF65-F5344CB8AC3E}">
        <p14:creationId xmlns:p14="http://schemas.microsoft.com/office/powerpoint/2010/main" val="21865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1" y="2159599"/>
            <a:ext cx="3989734" cy="20125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模型訓練過程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892603" y="665205"/>
            <a:ext cx="427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Optimizer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954206" y="1569576"/>
            <a:ext cx="59564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選用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Adamax</a:t>
            </a:r>
            <a:endParaRPr lang="en-US" altLang="zh-TW" sz="28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8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Wingdings" panose="05000000000000000000" pitchFamily="2" charset="2"/>
              </a:rPr>
              <a:t>相較</a:t>
            </a:r>
            <a:r>
              <a:rPr lang="en-US" altLang="zh-TW" sz="28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Wingdings" panose="05000000000000000000" pitchFamily="2" charset="2"/>
              </a:rPr>
              <a:t>Adam</a:t>
            </a:r>
            <a:r>
              <a:rPr lang="zh-TW" altLang="en-US" sz="28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Wingdings" panose="05000000000000000000" pitchFamily="2" charset="2"/>
              </a:rPr>
              <a:t>可以節省運算資源</a:t>
            </a:r>
            <a:endParaRPr lang="en-US" altLang="zh-TW" sz="2800" b="1" dirty="0" smtClean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Wingdings" panose="05000000000000000000" pitchFamily="2" charset="2"/>
            </a:endParaRPr>
          </a:p>
          <a:p>
            <a:r>
              <a:rPr lang="en-US" altLang="zh-TW" sz="2800" b="1" dirty="0" smtClean="0">
                <a:solidFill>
                  <a:schemeClr val="bg1">
                    <a:lumMod val="7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Wingdings" panose="05000000000000000000" pitchFamily="2" charset="2"/>
                <a:hlinkClick r:id="rId2"/>
              </a:rPr>
              <a:t>Optimizer</a:t>
            </a:r>
            <a:r>
              <a:rPr lang="zh-TW" altLang="en-US" sz="2800" b="1" dirty="0" smtClean="0">
                <a:solidFill>
                  <a:schemeClr val="bg1">
                    <a:lumMod val="7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Wingdings" panose="05000000000000000000" pitchFamily="2" charset="2"/>
                <a:hlinkClick r:id="rId2"/>
              </a:rPr>
              <a:t>比較</a:t>
            </a:r>
            <a:endParaRPr lang="en-US" altLang="zh-TW" sz="2800" b="1" dirty="0" smtClean="0">
              <a:solidFill>
                <a:schemeClr val="bg1">
                  <a:lumMod val="75000"/>
                </a:schemeClr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1028" name="Picture 4" descr="機器學習ML NOTE]SGD, Momentum, AdaGrad, Adam Optimizer | by GGWithRabitLIFE |  雞雞與兔兔的工程世界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206" y="3397271"/>
            <a:ext cx="6612833" cy="276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44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1" y="2159599"/>
            <a:ext cx="3989734" cy="20125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模型訓練過程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564123" y="521898"/>
            <a:ext cx="427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Xception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16936" y="999553"/>
            <a:ext cx="384356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Optimizer</a:t>
            </a:r>
            <a:r>
              <a:rPr lang="zh-TW" altLang="en-US" sz="20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：</a:t>
            </a:r>
            <a:r>
              <a:rPr lang="en-US" altLang="zh-TW" sz="2000" b="1" dirty="0" err="1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Adamax</a:t>
            </a:r>
            <a:endParaRPr lang="en-US" altLang="zh-TW" sz="20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Image size</a:t>
            </a:r>
            <a:r>
              <a:rPr lang="zh-TW" altLang="en-US" sz="20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：</a:t>
            </a:r>
            <a:r>
              <a:rPr lang="en-US" altLang="zh-TW" sz="20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180</a:t>
            </a:r>
            <a:endParaRPr lang="en-US" altLang="zh-TW" sz="20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Learning rate</a:t>
            </a:r>
            <a:r>
              <a:rPr lang="zh-TW" altLang="en-US" sz="20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：</a:t>
            </a:r>
            <a:r>
              <a:rPr lang="en-US" altLang="zh-TW" sz="20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1e-4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GlobalAveragePooling2D</a:t>
            </a:r>
            <a:endParaRPr lang="en-US" altLang="zh-TW" sz="20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BatchNormalization</a:t>
            </a:r>
            <a:endParaRPr lang="en-US" altLang="zh-TW" sz="20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964" y="4172138"/>
            <a:ext cx="5715910" cy="261927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440"/>
          <a:stretch/>
        </p:blipFill>
        <p:spPr>
          <a:xfrm>
            <a:off x="8103032" y="710214"/>
            <a:ext cx="3548196" cy="329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6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63502DB-34E9-4738-86C0-9370BAEADAD6}"/>
              </a:ext>
            </a:extLst>
          </p:cNvPr>
          <p:cNvSpPr/>
          <p:nvPr/>
        </p:nvSpPr>
        <p:spPr>
          <a:xfrm>
            <a:off x="-85726" y="-1462"/>
            <a:ext cx="4399107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DDD46847-A6FF-43B0-AA1B-64107C202D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47556" y="988778"/>
            <a:ext cx="2642466" cy="407746"/>
          </a:xfrm>
        </p:spPr>
        <p:txBody>
          <a:bodyPr>
            <a:noAutofit/>
          </a:bodyPr>
          <a:lstStyle/>
          <a:p>
            <a:r>
              <a:rPr lang="zh-TW" altLang="en-US" sz="2400" b="1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資料讀取與前處理</a:t>
            </a:r>
            <a:endParaRPr lang="zh-TW" altLang="en-US" sz="24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2" name="標題 11">
            <a:extLst>
              <a:ext uri="{FF2B5EF4-FFF2-40B4-BE49-F238E27FC236}">
                <a16:creationId xmlns:a16="http://schemas.microsoft.com/office/drawing/2014/main" id="{30FE0B2A-0130-41CB-A6FC-3A9C8777A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10" y="2108099"/>
            <a:ext cx="3407833" cy="2012539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6000" b="1" dirty="0">
                <a:solidFill>
                  <a:schemeClr val="bg1"/>
                </a:solidFill>
              </a:rPr>
              <a:t>Contents</a:t>
            </a:r>
            <a:endParaRPr lang="zh-TW" altLang="en-US" sz="6000" b="1" dirty="0">
              <a:solidFill>
                <a:schemeClr val="bg1"/>
              </a:solidFill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2940B183-A73A-4DBF-845D-EBDD7B4098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47556" y="2084268"/>
            <a:ext cx="2642466" cy="407746"/>
          </a:xfrm>
        </p:spPr>
        <p:txBody>
          <a:bodyPr>
            <a:noAutofit/>
          </a:bodyPr>
          <a:lstStyle/>
          <a:p>
            <a:r>
              <a:rPr lang="zh-TW" altLang="en-US" sz="2400" b="1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模型架構探討</a:t>
            </a:r>
            <a:endParaRPr lang="zh-TW" altLang="en-US" sz="24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7" name="文字版面配置區 16">
            <a:extLst>
              <a:ext uri="{FF2B5EF4-FFF2-40B4-BE49-F238E27FC236}">
                <a16:creationId xmlns:a16="http://schemas.microsoft.com/office/drawing/2014/main" id="{5F739DF3-2BFD-4C3F-A42C-F0720E480F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3597" y="3246726"/>
            <a:ext cx="2610383" cy="407746"/>
          </a:xfrm>
        </p:spPr>
        <p:txBody>
          <a:bodyPr>
            <a:noAutofit/>
          </a:bodyPr>
          <a:lstStyle/>
          <a:p>
            <a:r>
              <a:rPr lang="zh-TW" altLang="en-US" sz="2400" b="1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模型訓練過程</a:t>
            </a:r>
            <a:endParaRPr lang="zh-TW" altLang="en-US" sz="24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B2C9ED3F-28EA-487E-A04F-049506F1B0D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986" y="4409184"/>
            <a:ext cx="3075603" cy="407746"/>
          </a:xfrm>
        </p:spPr>
        <p:txBody>
          <a:bodyPr>
            <a:noAutofit/>
          </a:bodyPr>
          <a:lstStyle/>
          <a:p>
            <a:r>
              <a:rPr lang="zh-TW" altLang="en-US" sz="2400" b="1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模型比較</a:t>
            </a:r>
            <a:r>
              <a:rPr lang="zh-TW" altLang="en-US" sz="24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與</a:t>
            </a:r>
            <a:r>
              <a:rPr lang="zh-TW" altLang="en-US" sz="2400" b="1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分析</a:t>
            </a:r>
            <a:endParaRPr lang="zh-TW" altLang="zh-TW" sz="24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30C85042-5941-49E8-B230-2C4483DF92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15470" y="5544589"/>
            <a:ext cx="2706636" cy="407746"/>
          </a:xfrm>
        </p:spPr>
        <p:txBody>
          <a:bodyPr>
            <a:noAutofit/>
          </a:bodyPr>
          <a:lstStyle/>
          <a:p>
            <a:r>
              <a:rPr lang="zh-TW" altLang="en-US" sz="2400" b="1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分不開的菜餚</a:t>
            </a:r>
            <a:endParaRPr lang="zh-TW" altLang="en-US" sz="24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962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1" y="2159599"/>
            <a:ext cx="3989734" cy="20125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模型訓練過程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564123" y="521898"/>
            <a:ext cx="427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Xception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7" name="圖片 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256" y="1204451"/>
            <a:ext cx="3420000" cy="2520000"/>
          </a:xfrm>
          <a:prstGeom prst="rect">
            <a:avLst/>
          </a:prstGeom>
        </p:spPr>
      </p:pic>
      <p:pic>
        <p:nvPicPr>
          <p:cNvPr id="8" name="圖片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397" y="1204451"/>
            <a:ext cx="3420000" cy="2520000"/>
          </a:xfrm>
          <a:prstGeom prst="rect">
            <a:avLst/>
          </a:prstGeom>
        </p:spPr>
      </p:pic>
      <p:pic>
        <p:nvPicPr>
          <p:cNvPr id="9" name="圖片 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256" y="3978000"/>
            <a:ext cx="50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6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1" y="2159599"/>
            <a:ext cx="3989734" cy="20125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模型訓練過程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061279" y="531718"/>
            <a:ext cx="427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EfficientNetB0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07701" y="999553"/>
            <a:ext cx="384356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Optimizer</a:t>
            </a:r>
            <a:r>
              <a:rPr lang="zh-TW" altLang="en-US" sz="20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：</a:t>
            </a:r>
            <a:r>
              <a:rPr lang="en-US" altLang="zh-TW" sz="2000" b="1" dirty="0" err="1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Adamax</a:t>
            </a:r>
            <a:endParaRPr lang="en-US" altLang="zh-TW" sz="20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Image size</a:t>
            </a:r>
            <a:r>
              <a:rPr lang="zh-TW" altLang="en-US" sz="20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：</a:t>
            </a:r>
            <a:r>
              <a:rPr lang="en-US" altLang="zh-TW" sz="20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180</a:t>
            </a:r>
            <a:endParaRPr lang="en-US" altLang="zh-TW" sz="20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Learning rate</a:t>
            </a:r>
            <a:r>
              <a:rPr lang="zh-TW" altLang="en-US" sz="20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：</a:t>
            </a:r>
            <a:r>
              <a:rPr lang="en-US" altLang="zh-TW" sz="20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1e-4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GlobalAveragePooling2D</a:t>
            </a:r>
            <a:endParaRPr lang="en-US" altLang="zh-TW" sz="20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BatchNormalization</a:t>
            </a:r>
            <a:endParaRPr lang="en-US" altLang="zh-TW" sz="20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033" y="710213"/>
            <a:ext cx="3541036" cy="329021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964" y="4172137"/>
            <a:ext cx="5715910" cy="256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2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1" y="2159599"/>
            <a:ext cx="3989734" cy="20125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模型訓練過程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061279" y="531718"/>
            <a:ext cx="427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EfficientNetB0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2" name="圖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572" y="1233753"/>
            <a:ext cx="3420000" cy="2520000"/>
          </a:xfrm>
          <a:prstGeom prst="rect">
            <a:avLst/>
          </a:prstGeom>
        </p:spPr>
      </p:pic>
      <p:pic>
        <p:nvPicPr>
          <p:cNvPr id="3" name="圖片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572" y="1233753"/>
            <a:ext cx="3420000" cy="2520000"/>
          </a:xfrm>
          <a:prstGeom prst="rect">
            <a:avLst/>
          </a:prstGeom>
        </p:spPr>
      </p:pic>
      <p:pic>
        <p:nvPicPr>
          <p:cNvPr id="8" name="圖片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72" y="3978000"/>
            <a:ext cx="50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2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1" y="2159599"/>
            <a:ext cx="3989734" cy="20125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模型比較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718485" y="707455"/>
            <a:ext cx="4467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不同圖片大小精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準度</a:t>
            </a:r>
          </a:p>
        </p:txBody>
      </p:sp>
      <p:pic>
        <p:nvPicPr>
          <p:cNvPr id="5" name="圖片 4"/>
          <p:cNvPicPr>
            <a:picLocks/>
          </p:cNvPicPr>
          <p:nvPr/>
        </p:nvPicPr>
        <p:blipFill rotWithShape="1">
          <a:blip r:embed="rId2"/>
          <a:srcRect t="79160" b="1"/>
          <a:stretch/>
        </p:blipFill>
        <p:spPr>
          <a:xfrm>
            <a:off x="4919083" y="2083355"/>
            <a:ext cx="6120000" cy="720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060476" y="2774546"/>
            <a:ext cx="2547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Image size=224</a:t>
            </a:r>
            <a:endParaRPr lang="zh-TW" altLang="en-US" sz="1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289198" y="3927781"/>
            <a:ext cx="2059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Image size=180</a:t>
            </a:r>
            <a:endParaRPr lang="zh-TW" altLang="en-US" sz="1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045234" y="4969857"/>
            <a:ext cx="2547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Image size=224</a:t>
            </a:r>
            <a:endParaRPr lang="zh-TW" altLang="en-US" sz="1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060477" y="1762899"/>
            <a:ext cx="2547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Image size=180</a:t>
            </a:r>
            <a:endParaRPr lang="zh-TW" altLang="en-US" sz="1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603072" y="3612261"/>
            <a:ext cx="2547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EfficientNetB0</a:t>
            </a:r>
            <a:endParaRPr lang="zh-TW" altLang="en-US" sz="24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272471" y="1527031"/>
            <a:ext cx="2547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Xception</a:t>
            </a:r>
            <a:endParaRPr lang="zh-TW" altLang="en-US" sz="24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3" name="圖片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19083" y="3080040"/>
            <a:ext cx="6120000" cy="360000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11245434" y="3017266"/>
            <a:ext cx="434340" cy="419030"/>
            <a:chOff x="10411888" y="2835324"/>
            <a:chExt cx="434340" cy="419030"/>
          </a:xfrm>
        </p:grpSpPr>
        <p:sp>
          <p:nvSpPr>
            <p:cNvPr id="4" name="橢圓 3"/>
            <p:cNvSpPr/>
            <p:nvPr/>
          </p:nvSpPr>
          <p:spPr>
            <a:xfrm>
              <a:off x="10411888" y="2835324"/>
              <a:ext cx="434340" cy="398976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 rot="20610057">
              <a:off x="10484781" y="2854244"/>
              <a:ext cx="2885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FF0000"/>
                  </a:solidFill>
                  <a:latin typeface="源泉圓體 TTF Medium" panose="020B0600000000000000" pitchFamily="34" charset="-120"/>
                  <a:ea typeface="源泉圓體 TTF Medium" panose="020B0600000000000000" pitchFamily="34" charset="-120"/>
                </a:rPr>
                <a:t>勝</a:t>
              </a:r>
            </a:p>
          </p:txBody>
        </p:sp>
      </p:grpSp>
      <p:pic>
        <p:nvPicPr>
          <p:cNvPr id="17" name="圖片 16"/>
          <p:cNvPicPr>
            <a:picLocks/>
          </p:cNvPicPr>
          <p:nvPr/>
        </p:nvPicPr>
        <p:blipFill rotWithShape="1">
          <a:blip r:embed="rId4"/>
          <a:srcRect t="78991" b="-1"/>
          <a:stretch/>
        </p:blipFill>
        <p:spPr>
          <a:xfrm>
            <a:off x="4919083" y="4258771"/>
            <a:ext cx="6120000" cy="720000"/>
          </a:xfrm>
          <a:prstGeom prst="rect">
            <a:avLst/>
          </a:prstGeom>
        </p:spPr>
      </p:pic>
      <p:sp>
        <p:nvSpPr>
          <p:cNvPr id="20" name="橢圓 19"/>
          <p:cNvSpPr/>
          <p:nvPr/>
        </p:nvSpPr>
        <p:spPr>
          <a:xfrm>
            <a:off x="11245434" y="5436216"/>
            <a:ext cx="434340" cy="39897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 rot="20610057">
            <a:off x="11318327" y="5455136"/>
            <a:ext cx="28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  <a:latin typeface="源泉圓體 TTF Medium" panose="020B0600000000000000" pitchFamily="34" charset="-120"/>
                <a:ea typeface="源泉圓體 TTF Medium" panose="020B0600000000000000" pitchFamily="34" charset="-120"/>
              </a:rPr>
              <a:t>勝</a:t>
            </a:r>
          </a:p>
        </p:txBody>
      </p:sp>
      <p:pic>
        <p:nvPicPr>
          <p:cNvPr id="16" name="圖片 15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919083" y="5281973"/>
            <a:ext cx="61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5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1" y="2159599"/>
            <a:ext cx="3989734" cy="20125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模型比較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623128" y="726611"/>
            <a:ext cx="4368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綜合比較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graphicFrame>
        <p:nvGraphicFramePr>
          <p:cNvPr id="5" name="表格 3">
            <a:extLst>
              <a:ext uri="{FF2B5EF4-FFF2-40B4-BE49-F238E27FC236}">
                <a16:creationId xmlns:a16="http://schemas.microsoft.com/office/drawing/2014/main" id="{5C22C848-8601-4EA9-B4B2-FD6104F8A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536321"/>
              </p:ext>
            </p:extLst>
          </p:nvPr>
        </p:nvGraphicFramePr>
        <p:xfrm>
          <a:off x="4883377" y="2452901"/>
          <a:ext cx="6772272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57424">
                  <a:extLst>
                    <a:ext uri="{9D8B030D-6E8A-4147-A177-3AD203B41FA5}">
                      <a16:colId xmlns:a16="http://schemas.microsoft.com/office/drawing/2014/main" val="1649053073"/>
                    </a:ext>
                  </a:extLst>
                </a:gridCol>
                <a:gridCol w="2257424">
                  <a:extLst>
                    <a:ext uri="{9D8B030D-6E8A-4147-A177-3AD203B41FA5}">
                      <a16:colId xmlns:a16="http://schemas.microsoft.com/office/drawing/2014/main" val="3387854317"/>
                    </a:ext>
                  </a:extLst>
                </a:gridCol>
                <a:gridCol w="2257424">
                  <a:extLst>
                    <a:ext uri="{9D8B030D-6E8A-4147-A177-3AD203B41FA5}">
                      <a16:colId xmlns:a16="http://schemas.microsoft.com/office/drawing/2014/main" val="942874290"/>
                    </a:ext>
                  </a:extLst>
                </a:gridCol>
              </a:tblGrid>
              <a:tr h="438534"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/>
                        <a:t>Xception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kern="1200" dirty="0" smtClean="0"/>
                        <a:t>EfficientNetB0</a:t>
                      </a:r>
                      <a:endParaRPr lang="zh-TW" altLang="en-US" sz="2400" b="1" kern="1200" dirty="0">
                        <a:solidFill>
                          <a:schemeClr val="lt1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944890"/>
                  </a:ext>
                </a:extLst>
              </a:tr>
              <a:tr h="43853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kern="1200" dirty="0"/>
                        <a:t>Total params</a:t>
                      </a:r>
                      <a:endParaRPr lang="zh-TW" altLang="en-US" sz="2400" b="1" kern="1200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kern="1200" dirty="0"/>
                        <a:t>20,972,122</a:t>
                      </a:r>
                      <a:endParaRPr lang="zh-TW" altLang="en-US" sz="2400" b="1" kern="1200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kern="1200" dirty="0" smtClean="0"/>
                        <a:t>4,118,741</a:t>
                      </a:r>
                      <a:endParaRPr lang="zh-TW" altLang="en-US" sz="2400" b="1" kern="1200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85587"/>
                  </a:ext>
                </a:extLst>
              </a:tr>
              <a:tr h="43853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kern="1200" dirty="0" smtClean="0"/>
                        <a:t>Image size</a:t>
                      </a:r>
                      <a:endParaRPr lang="zh-TW" altLang="en-US" sz="2400" b="1" kern="1200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kern="1200" dirty="0" smtClean="0"/>
                        <a:t>180</a:t>
                      </a:r>
                      <a:endParaRPr lang="zh-TW" altLang="en-US" sz="2400" b="1" kern="1200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kern="1200" dirty="0" smtClean="0"/>
                        <a:t>180</a:t>
                      </a:r>
                      <a:endParaRPr lang="zh-TW" altLang="en-US" sz="2400" b="1" kern="1200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137656"/>
                  </a:ext>
                </a:extLst>
              </a:tr>
              <a:tr h="43853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kern="1200" dirty="0" err="1"/>
                        <a:t>ms</a:t>
                      </a:r>
                      <a:r>
                        <a:rPr lang="en-US" altLang="zh-TW" sz="2400" kern="1200" dirty="0"/>
                        <a:t>/step</a:t>
                      </a:r>
                      <a:endParaRPr lang="zh-TW" altLang="en-US" sz="2400" b="1" kern="1200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kern="1200" dirty="0" smtClean="0"/>
                        <a:t>397</a:t>
                      </a:r>
                      <a:endParaRPr lang="zh-TW" altLang="en-US" sz="2400" b="1" kern="1200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kern="1200" dirty="0" smtClean="0"/>
                        <a:t>185</a:t>
                      </a:r>
                      <a:endParaRPr lang="zh-TW" altLang="en-US" sz="2400" b="1" kern="1200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497265"/>
                  </a:ext>
                </a:extLst>
              </a:tr>
              <a:tr h="43853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kern="1200" dirty="0" smtClean="0"/>
                        <a:t>Val_Top1 </a:t>
                      </a:r>
                      <a:r>
                        <a:rPr lang="en-US" altLang="zh-TW" sz="2400" kern="1200" dirty="0"/>
                        <a:t>acc</a:t>
                      </a:r>
                      <a:endParaRPr lang="zh-TW" altLang="en-US" sz="2400" b="1" kern="1200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kern="1200" dirty="0" smtClean="0"/>
                        <a:t>0.824</a:t>
                      </a:r>
                      <a:endParaRPr lang="zh-TW" altLang="en-US" sz="2400" b="1" kern="1200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kern="1200" dirty="0" smtClean="0"/>
                        <a:t>0.785</a:t>
                      </a:r>
                      <a:endParaRPr lang="zh-TW" altLang="en-US" sz="2400" b="1" kern="1200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514477"/>
                  </a:ext>
                </a:extLst>
              </a:tr>
              <a:tr h="43853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kern="1200" dirty="0" smtClean="0"/>
                        <a:t>Val_Top5 </a:t>
                      </a:r>
                      <a:r>
                        <a:rPr lang="en-US" altLang="zh-TW" sz="2400" kern="1200" dirty="0"/>
                        <a:t>acc</a:t>
                      </a:r>
                      <a:endParaRPr lang="zh-TW" altLang="en-US" sz="2400" b="1" kern="1200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kern="1200" dirty="0" smtClean="0"/>
                        <a:t>0.981</a:t>
                      </a:r>
                      <a:endParaRPr lang="zh-TW" altLang="en-US" sz="2400" b="1" kern="1200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kern="1200" dirty="0" smtClean="0"/>
                        <a:t>0.971</a:t>
                      </a:r>
                      <a:endParaRPr lang="zh-TW" altLang="en-US" sz="2400" b="1" kern="1200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092881"/>
                  </a:ext>
                </a:extLst>
              </a:tr>
            </a:tbl>
          </a:graphicData>
        </a:graphic>
      </p:graphicFrame>
      <p:sp>
        <p:nvSpPr>
          <p:cNvPr id="7" name="橢圓 6"/>
          <p:cNvSpPr/>
          <p:nvPr/>
        </p:nvSpPr>
        <p:spPr>
          <a:xfrm>
            <a:off x="11151027" y="2909866"/>
            <a:ext cx="434340" cy="39897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 rot="20610057">
            <a:off x="11223920" y="2928786"/>
            <a:ext cx="28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  <a:latin typeface="源泉圓體 TTF Medium" panose="020B0600000000000000" pitchFamily="34" charset="-120"/>
                <a:ea typeface="源泉圓體 TTF Medium" panose="020B0600000000000000" pitchFamily="34" charset="-120"/>
              </a:rPr>
              <a:t>勝</a:t>
            </a:r>
          </a:p>
        </p:txBody>
      </p:sp>
      <p:sp>
        <p:nvSpPr>
          <p:cNvPr id="9" name="橢圓 8"/>
          <p:cNvSpPr/>
          <p:nvPr/>
        </p:nvSpPr>
        <p:spPr>
          <a:xfrm>
            <a:off x="11151027" y="3832416"/>
            <a:ext cx="434340" cy="39897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 rot="20610057">
            <a:off x="11223920" y="3851336"/>
            <a:ext cx="28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  <a:latin typeface="源泉圓體 TTF Medium" panose="020B0600000000000000" pitchFamily="34" charset="-120"/>
                <a:ea typeface="源泉圓體 TTF Medium" panose="020B0600000000000000" pitchFamily="34" charset="-120"/>
              </a:rPr>
              <a:t>勝</a:t>
            </a:r>
          </a:p>
        </p:txBody>
      </p:sp>
      <p:sp>
        <p:nvSpPr>
          <p:cNvPr id="11" name="橢圓 10"/>
          <p:cNvSpPr/>
          <p:nvPr/>
        </p:nvSpPr>
        <p:spPr>
          <a:xfrm>
            <a:off x="9106119" y="4311728"/>
            <a:ext cx="434340" cy="39897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 rot="20610057">
            <a:off x="9179012" y="4330648"/>
            <a:ext cx="28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  <a:latin typeface="源泉圓體 TTF Medium" panose="020B0600000000000000" pitchFamily="34" charset="-120"/>
                <a:ea typeface="源泉圓體 TTF Medium" panose="020B0600000000000000" pitchFamily="34" charset="-120"/>
              </a:rPr>
              <a:t>勝</a:t>
            </a:r>
          </a:p>
        </p:txBody>
      </p:sp>
      <p:sp>
        <p:nvSpPr>
          <p:cNvPr id="14" name="橢圓 13"/>
          <p:cNvSpPr/>
          <p:nvPr/>
        </p:nvSpPr>
        <p:spPr>
          <a:xfrm>
            <a:off x="9128138" y="4810091"/>
            <a:ext cx="434340" cy="39897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 rot="20610057">
            <a:off x="9201031" y="4829011"/>
            <a:ext cx="28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  <a:latin typeface="源泉圓體 TTF Medium" panose="020B0600000000000000" pitchFamily="34" charset="-120"/>
                <a:ea typeface="源泉圓體 TTF Medium" panose="020B0600000000000000" pitchFamily="34" charset="-120"/>
              </a:rPr>
              <a:t>勝</a:t>
            </a:r>
          </a:p>
        </p:txBody>
      </p:sp>
      <p:pic>
        <p:nvPicPr>
          <p:cNvPr id="8194" name="Picture 2" descr="Paper] EfficientNet: Rethinking Model Scaling for Convolutional Neural  Networks (Image Classification) | by Sik-Ho Tsang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377" y="1489305"/>
            <a:ext cx="6851423" cy="493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25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1" y="2159599"/>
            <a:ext cx="3989734" cy="2012539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模型比較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004205" y="732796"/>
            <a:ext cx="427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模型評估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833" y="825925"/>
            <a:ext cx="4757092" cy="428685"/>
          </a:xfrm>
          <a:prstGeom prst="rect">
            <a:avLst/>
          </a:prstGeom>
        </p:spPr>
      </p:pic>
      <p:pic>
        <p:nvPicPr>
          <p:cNvPr id="9" name="圖片 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95680" y="1722227"/>
            <a:ext cx="2520000" cy="5040000"/>
          </a:xfrm>
          <a:prstGeom prst="rect">
            <a:avLst/>
          </a:prstGeom>
        </p:spPr>
      </p:pic>
      <p:pic>
        <p:nvPicPr>
          <p:cNvPr id="10" name="圖片 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734539" y="1722227"/>
            <a:ext cx="2520000" cy="50400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822112" y="1322117"/>
            <a:ext cx="2547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EfficientNetB0</a:t>
            </a:r>
            <a:endParaRPr lang="zh-TW" altLang="en-US" sz="20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965488" y="1347739"/>
            <a:ext cx="2547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Xception</a:t>
            </a:r>
            <a:endParaRPr lang="zh-TW" altLang="en-US" sz="20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10997758" y="1642915"/>
            <a:ext cx="434340" cy="39897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 rot="20610057">
            <a:off x="11070651" y="1661835"/>
            <a:ext cx="28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  <a:latin typeface="源泉圓體 TTF Medium" panose="020B0600000000000000" pitchFamily="34" charset="-120"/>
                <a:ea typeface="源泉圓體 TTF Medium" panose="020B0600000000000000" pitchFamily="34" charset="-120"/>
              </a:rPr>
              <a:t>勝</a:t>
            </a:r>
          </a:p>
        </p:txBody>
      </p:sp>
      <p:sp>
        <p:nvSpPr>
          <p:cNvPr id="4" name="矩形 3"/>
          <p:cNvSpPr/>
          <p:nvPr/>
        </p:nvSpPr>
        <p:spPr>
          <a:xfrm>
            <a:off x="231177" y="5473005"/>
            <a:ext cx="41456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1400" dirty="0">
                <a:solidFill>
                  <a:srgbClr val="FFFF00"/>
                </a:solidFill>
              </a:rPr>
              <a:t>Precision</a:t>
            </a:r>
            <a:r>
              <a:rPr lang="zh-TW" altLang="en-US" sz="1400" dirty="0">
                <a:solidFill>
                  <a:srgbClr val="FFFF00"/>
                </a:solidFill>
              </a:rPr>
              <a:t>：</a:t>
            </a:r>
            <a:r>
              <a:rPr lang="zh-TW" altLang="en-US" sz="1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預測該類別正確數</a:t>
            </a:r>
            <a:r>
              <a:rPr lang="en-US" altLang="zh-TW" sz="1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預測到該類別的總數</a:t>
            </a:r>
            <a:endParaRPr lang="en-US" altLang="zh-TW" sz="1400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1400" dirty="0">
                <a:solidFill>
                  <a:srgbClr val="FFFF00"/>
                </a:solidFill>
              </a:rPr>
              <a:t>Recall</a:t>
            </a:r>
            <a:r>
              <a:rPr lang="zh-TW" altLang="en-US" sz="1400" dirty="0">
                <a:solidFill>
                  <a:srgbClr val="FFFF00"/>
                </a:solidFill>
              </a:rPr>
              <a:t>：</a:t>
            </a:r>
            <a:r>
              <a:rPr lang="zh-TW" altLang="en-US" sz="1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預測該類別正確數</a:t>
            </a:r>
            <a:r>
              <a:rPr lang="en-US" altLang="zh-TW" sz="1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該類別總數</a:t>
            </a:r>
            <a:endParaRPr lang="en-US" altLang="zh-TW" sz="1400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1400" dirty="0">
                <a:solidFill>
                  <a:srgbClr val="FFFF00"/>
                </a:solidFill>
              </a:rPr>
              <a:t>F1-score</a:t>
            </a:r>
            <a:r>
              <a:rPr lang="zh-TW" altLang="en-US" sz="1400" dirty="0">
                <a:solidFill>
                  <a:srgbClr val="FFFF00"/>
                </a:solidFill>
              </a:rPr>
              <a:t>：</a:t>
            </a:r>
            <a:r>
              <a:rPr lang="en-US" altLang="zh-TW" sz="1400" dirty="0">
                <a:solidFill>
                  <a:srgbClr val="FFFF00"/>
                </a:solidFill>
              </a:rPr>
              <a:t>(2</a:t>
            </a:r>
            <a:r>
              <a:rPr lang="zh-TW" altLang="en-US" sz="1400" dirty="0">
                <a:solidFill>
                  <a:srgbClr val="FFFF00"/>
                </a:solidFill>
              </a:rPr>
              <a:t>*</a:t>
            </a:r>
            <a:r>
              <a:rPr lang="en-US" altLang="zh-TW" sz="1400" dirty="0">
                <a:solidFill>
                  <a:srgbClr val="FFFF00"/>
                </a:solidFill>
              </a:rPr>
              <a:t>Recall* Precision)/(</a:t>
            </a:r>
            <a:r>
              <a:rPr lang="en-US" altLang="zh-TW" sz="1400" dirty="0" err="1">
                <a:solidFill>
                  <a:srgbClr val="FFFF00"/>
                </a:solidFill>
              </a:rPr>
              <a:t>Recall+Precision</a:t>
            </a:r>
            <a:r>
              <a:rPr lang="en-US" altLang="zh-TW" sz="1400" dirty="0">
                <a:solidFill>
                  <a:srgbClr val="FFFF00"/>
                </a:solidFill>
              </a:rPr>
              <a:t>)</a:t>
            </a:r>
          </a:p>
        </p:txBody>
      </p:sp>
      <p:pic>
        <p:nvPicPr>
          <p:cNvPr id="5" name="圖片 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95680" y="1722227"/>
            <a:ext cx="2520000" cy="506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4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1" y="2159599"/>
            <a:ext cx="3989734" cy="2012539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模型結果分析</a:t>
            </a:r>
          </a:p>
        </p:txBody>
      </p:sp>
      <p:sp>
        <p:nvSpPr>
          <p:cNvPr id="4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 txBox="1">
            <a:spLocks/>
          </p:cNvSpPr>
          <p:nvPr/>
        </p:nvSpPr>
        <p:spPr>
          <a:xfrm>
            <a:off x="245381" y="2940072"/>
            <a:ext cx="3989734" cy="2012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方正兰亭细黑_GBK" panose="02000000000000000000" pitchFamily="2" charset="-122"/>
                <a:cs typeface="+mj-cs"/>
              </a:defRPr>
            </a:lvl1pPr>
          </a:lstStyle>
          <a:p>
            <a:r>
              <a:rPr lang="en-US" altLang="zh-TW" sz="4800" b="1" dirty="0" err="1" smtClean="0"/>
              <a:t>Xception</a:t>
            </a:r>
            <a:endParaRPr lang="zh-TW" altLang="en-US" sz="4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4336714" y="754116"/>
            <a:ext cx="427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預測並排序精準度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793" y="1433748"/>
            <a:ext cx="4166083" cy="27383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775" y="4343983"/>
            <a:ext cx="5500121" cy="23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8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1" y="2159599"/>
            <a:ext cx="3989734" cy="2012539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模型結果分析</a:t>
            </a:r>
          </a:p>
        </p:txBody>
      </p:sp>
      <p:sp>
        <p:nvSpPr>
          <p:cNvPr id="4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 txBox="1">
            <a:spLocks/>
          </p:cNvSpPr>
          <p:nvPr/>
        </p:nvSpPr>
        <p:spPr>
          <a:xfrm>
            <a:off x="245381" y="2940071"/>
            <a:ext cx="3989734" cy="2012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方正兰亭细黑_GBK" panose="02000000000000000000" pitchFamily="2" charset="-122"/>
                <a:cs typeface="+mj-cs"/>
              </a:defRPr>
            </a:lvl1pPr>
          </a:lstStyle>
          <a:p>
            <a:r>
              <a:rPr lang="en-US" altLang="zh-TW" sz="4800" b="1" dirty="0" err="1" smtClean="0"/>
              <a:t>Xception</a:t>
            </a:r>
            <a:endParaRPr lang="zh-TW" altLang="en-US" sz="4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4336714" y="754116"/>
            <a:ext cx="427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Confusion matrix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725782" y="1400447"/>
            <a:ext cx="67550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逐一讀取照片</a:t>
            </a:r>
            <a:endParaRPr lang="en-US" altLang="zh-TW" sz="2800" b="1" dirty="0" smtClean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將實際和預測的</a:t>
            </a:r>
            <a:r>
              <a:rPr lang="en-US" altLang="zh-TW" sz="28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Label</a:t>
            </a:r>
            <a:r>
              <a:rPr lang="zh-TW" altLang="en-US" sz="28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分別存入不同</a:t>
            </a:r>
            <a:r>
              <a:rPr lang="en-US" altLang="zh-TW" sz="28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List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943" y="3799924"/>
            <a:ext cx="5858693" cy="230537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14" y="0"/>
            <a:ext cx="7855286" cy="69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1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1" y="2159599"/>
            <a:ext cx="3989734" cy="2012539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模型結果分析</a:t>
            </a:r>
          </a:p>
        </p:txBody>
      </p:sp>
      <p:sp>
        <p:nvSpPr>
          <p:cNvPr id="4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 txBox="1">
            <a:spLocks/>
          </p:cNvSpPr>
          <p:nvPr/>
        </p:nvSpPr>
        <p:spPr>
          <a:xfrm>
            <a:off x="245381" y="2940071"/>
            <a:ext cx="3989734" cy="2012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方正兰亭细黑_GBK" panose="02000000000000000000" pitchFamily="2" charset="-122"/>
                <a:cs typeface="+mj-cs"/>
              </a:defRPr>
            </a:lvl1pPr>
          </a:lstStyle>
          <a:p>
            <a:r>
              <a:rPr lang="en-US" altLang="zh-TW" sz="4800" b="1" dirty="0" err="1" smtClean="0"/>
              <a:t>Xception</a:t>
            </a:r>
            <a:endParaRPr lang="zh-TW" altLang="en-US" sz="4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4336714" y="754116"/>
            <a:ext cx="427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Top10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種類精準度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255" y="1593972"/>
            <a:ext cx="3437925" cy="269219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771965" y="1485403"/>
            <a:ext cx="38435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8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共同特點</a:t>
            </a:r>
            <a:endParaRPr lang="en-US" altLang="zh-TW" sz="2800" b="1" dirty="0" smtClean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顏色單一</a:t>
            </a:r>
            <a:endParaRPr lang="en-US" altLang="zh-TW" sz="2000" b="1" dirty="0" smtClean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特徵較明顯</a:t>
            </a:r>
            <a:endParaRPr lang="en-US" altLang="zh-TW" sz="2000" b="1" dirty="0" smtClean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不易有配料</a:t>
            </a:r>
            <a:endParaRPr lang="en-US" altLang="zh-TW" sz="2000" b="1" dirty="0" smtClean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7" name="圖片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867" y="4734197"/>
            <a:ext cx="1800000" cy="1800000"/>
          </a:xfrm>
          <a:prstGeom prst="rect">
            <a:avLst/>
          </a:prstGeom>
        </p:spPr>
      </p:pic>
      <p:pic>
        <p:nvPicPr>
          <p:cNvPr id="9" name="圖片 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965" y="4734197"/>
            <a:ext cx="1800000" cy="1800000"/>
          </a:xfrm>
          <a:prstGeom prst="rect">
            <a:avLst/>
          </a:prstGeom>
        </p:spPr>
      </p:pic>
      <p:pic>
        <p:nvPicPr>
          <p:cNvPr id="10" name="圖片 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416" y="4734197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6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1" y="2159599"/>
            <a:ext cx="3989734" cy="2012539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模型結果分析</a:t>
            </a:r>
          </a:p>
        </p:txBody>
      </p:sp>
      <p:sp>
        <p:nvSpPr>
          <p:cNvPr id="4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 txBox="1">
            <a:spLocks/>
          </p:cNvSpPr>
          <p:nvPr/>
        </p:nvSpPr>
        <p:spPr>
          <a:xfrm>
            <a:off x="245381" y="2940071"/>
            <a:ext cx="3989734" cy="2012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方正兰亭细黑_GBK" panose="02000000000000000000" pitchFamily="2" charset="-122"/>
                <a:cs typeface="+mj-cs"/>
              </a:defRPr>
            </a:lvl1pPr>
          </a:lstStyle>
          <a:p>
            <a:r>
              <a:rPr lang="en-US" altLang="zh-TW" sz="4800" b="1" dirty="0" err="1" smtClean="0"/>
              <a:t>Xception</a:t>
            </a:r>
            <a:endParaRPr lang="zh-TW" altLang="en-US" sz="4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4403388" y="754116"/>
            <a:ext cx="4871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倒數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Top10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種類精準度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771965" y="1485403"/>
            <a:ext cx="38435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8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共同特點</a:t>
            </a:r>
            <a:endParaRPr lang="en-US" altLang="zh-TW" sz="2800" b="1" dirty="0" smtClean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肉眼難以分辨</a:t>
            </a:r>
            <a:endParaRPr lang="en-US" altLang="zh-TW" sz="2000" b="1" dirty="0" smtClean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多為青菜</a:t>
            </a:r>
            <a:endParaRPr lang="en-US" altLang="zh-TW" sz="2000" b="1" dirty="0" smtClean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配料太多元</a:t>
            </a:r>
            <a:endParaRPr lang="en-US" altLang="zh-TW" sz="2000" b="1" dirty="0" smtClean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254" y="1593972"/>
            <a:ext cx="3437925" cy="2692198"/>
          </a:xfrm>
          <a:prstGeom prst="rect">
            <a:avLst/>
          </a:prstGeom>
        </p:spPr>
      </p:pic>
      <p:pic>
        <p:nvPicPr>
          <p:cNvPr id="5" name="圖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965" y="4996313"/>
            <a:ext cx="1440000" cy="1440000"/>
          </a:xfrm>
          <a:prstGeom prst="rect">
            <a:avLst/>
          </a:prstGeom>
        </p:spPr>
      </p:pic>
      <p:pic>
        <p:nvPicPr>
          <p:cNvPr id="11" name="圖片 10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862" y="4952611"/>
            <a:ext cx="1440000" cy="1440000"/>
          </a:xfrm>
          <a:prstGeom prst="rect">
            <a:avLst/>
          </a:prstGeom>
        </p:spPr>
      </p:pic>
      <p:pic>
        <p:nvPicPr>
          <p:cNvPr id="12" name="圖片 11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446" y="4996313"/>
            <a:ext cx="1440000" cy="1440000"/>
          </a:xfrm>
          <a:prstGeom prst="rect">
            <a:avLst/>
          </a:prstGeom>
        </p:spPr>
      </p:pic>
      <p:pic>
        <p:nvPicPr>
          <p:cNvPr id="14" name="圖片 1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654" y="4996313"/>
            <a:ext cx="1440000" cy="144000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5105820" y="4518643"/>
            <a:ext cx="772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油菜</a:t>
            </a:r>
            <a:endParaRPr lang="zh-TW" altLang="en-US" sz="1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700338" y="4520207"/>
            <a:ext cx="1306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有機小松菜</a:t>
            </a:r>
            <a:endParaRPr lang="zh-TW" altLang="en-US" sz="1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653502" y="4520704"/>
            <a:ext cx="1110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福山萵苣</a:t>
            </a:r>
            <a:endParaRPr lang="zh-TW" altLang="en-US" sz="1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583811" y="4518643"/>
            <a:ext cx="960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青江菜</a:t>
            </a:r>
            <a:endParaRPr lang="zh-TW" altLang="en-US" sz="1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5424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60" y="2181491"/>
            <a:ext cx="3556042" cy="20125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資料讀取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509" y="1940217"/>
            <a:ext cx="6973201" cy="209311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01195" y="4500310"/>
            <a:ext cx="5929828" cy="6595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解壓到自身雲端易造成部分資料遺失</a:t>
            </a:r>
            <a:endParaRPr lang="en-US" altLang="zh-TW" sz="28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085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1" y="2159599"/>
            <a:ext cx="3989734" cy="2012539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模型結果分析</a:t>
            </a:r>
          </a:p>
        </p:txBody>
      </p:sp>
      <p:sp>
        <p:nvSpPr>
          <p:cNvPr id="4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 txBox="1">
            <a:spLocks/>
          </p:cNvSpPr>
          <p:nvPr/>
        </p:nvSpPr>
        <p:spPr>
          <a:xfrm>
            <a:off x="245381" y="2940071"/>
            <a:ext cx="3989734" cy="2012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方正兰亭细黑_GBK" panose="02000000000000000000" pitchFamily="2" charset="-122"/>
                <a:cs typeface="+mj-cs"/>
              </a:defRPr>
            </a:lvl1pPr>
          </a:lstStyle>
          <a:p>
            <a:r>
              <a:rPr lang="en-US" altLang="zh-TW" sz="4800" b="1" dirty="0" err="1" smtClean="0"/>
              <a:t>Xception</a:t>
            </a:r>
            <a:endParaRPr lang="zh-TW" altLang="en-US" sz="4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4403388" y="754116"/>
            <a:ext cx="4871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倒數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Top10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種類精準度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771965" y="1485403"/>
            <a:ext cx="38435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8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共同特點</a:t>
            </a:r>
            <a:endParaRPr lang="en-US" altLang="zh-TW" sz="2800" b="1" dirty="0" smtClean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肉眼難以分辨</a:t>
            </a:r>
            <a:endParaRPr lang="en-US" altLang="zh-TW" sz="2000" b="1" dirty="0" smtClean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多為青菜</a:t>
            </a:r>
            <a:endParaRPr lang="en-US" altLang="zh-TW" sz="2000" b="1" dirty="0" smtClean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配料太多元</a:t>
            </a:r>
            <a:endParaRPr lang="en-US" altLang="zh-TW" sz="2000" b="1" dirty="0" smtClean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254" y="1593972"/>
            <a:ext cx="3437925" cy="2692198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7545919" y="4479695"/>
            <a:ext cx="141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沙茶肉片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BB6A9704-D143-418D-9E96-BF518074B59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00394" y="4856415"/>
            <a:ext cx="1800000" cy="1800000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78110" y="4856415"/>
            <a:ext cx="1800000" cy="1800000"/>
          </a:xfrm>
          <a:prstGeom prst="rect">
            <a:avLst/>
          </a:prstGeom>
        </p:spPr>
      </p:pic>
      <p:pic>
        <p:nvPicPr>
          <p:cNvPr id="9" name="圖片 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446" y="485641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6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1" y="2159599"/>
            <a:ext cx="3989734" cy="2012539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模型結果分析</a:t>
            </a:r>
          </a:p>
        </p:txBody>
      </p:sp>
      <p:sp>
        <p:nvSpPr>
          <p:cNvPr id="4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 txBox="1">
            <a:spLocks/>
          </p:cNvSpPr>
          <p:nvPr/>
        </p:nvSpPr>
        <p:spPr>
          <a:xfrm>
            <a:off x="245381" y="2940071"/>
            <a:ext cx="3989734" cy="2012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方正兰亭细黑_GBK" panose="02000000000000000000" pitchFamily="2" charset="-122"/>
                <a:cs typeface="+mj-cs"/>
              </a:defRPr>
            </a:lvl1pPr>
          </a:lstStyle>
          <a:p>
            <a:r>
              <a:rPr lang="en-US" altLang="zh-TW" sz="4800" b="1" dirty="0" err="1" smtClean="0"/>
              <a:t>Xception</a:t>
            </a:r>
            <a:endParaRPr lang="zh-TW" altLang="en-US" sz="4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4073826" y="732796"/>
            <a:ext cx="427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Top5</a:t>
            </a:r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en-US" altLang="zh-TW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accuracy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5" name="圖片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850695" y="4303386"/>
            <a:ext cx="2160000" cy="2520000"/>
          </a:xfrm>
          <a:prstGeom prst="rect">
            <a:avLst/>
          </a:prstGeom>
        </p:spPr>
      </p:pic>
      <p:pic>
        <p:nvPicPr>
          <p:cNvPr id="11" name="圖片 1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73878" y="4303386"/>
            <a:ext cx="2160000" cy="2520000"/>
          </a:xfrm>
          <a:prstGeom prst="rect">
            <a:avLst/>
          </a:prstGeom>
        </p:spPr>
      </p:pic>
      <p:pic>
        <p:nvPicPr>
          <p:cNvPr id="12" name="圖片 1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72642" y="4303386"/>
            <a:ext cx="2160000" cy="2520000"/>
          </a:xfrm>
          <a:prstGeom prst="rect">
            <a:avLst/>
          </a:prstGeom>
        </p:spPr>
      </p:pic>
      <p:pic>
        <p:nvPicPr>
          <p:cNvPr id="14" name="圖片 1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666975" y="1652138"/>
            <a:ext cx="2160000" cy="2520000"/>
          </a:xfrm>
          <a:prstGeom prst="rect">
            <a:avLst/>
          </a:prstGeom>
        </p:spPr>
      </p:pic>
      <p:pic>
        <p:nvPicPr>
          <p:cNvPr id="15" name="圖片 14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272642" y="1652138"/>
            <a:ext cx="2160000" cy="2520000"/>
          </a:xfrm>
          <a:prstGeom prst="rect">
            <a:avLst/>
          </a:prstGeom>
        </p:spPr>
      </p:pic>
      <p:pic>
        <p:nvPicPr>
          <p:cNvPr id="16" name="圖片 15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878309" y="1652138"/>
            <a:ext cx="216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8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1" y="2159599"/>
            <a:ext cx="3989734" cy="2012539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分不開的菜餚</a:t>
            </a:r>
          </a:p>
        </p:txBody>
      </p:sp>
      <p:pic>
        <p:nvPicPr>
          <p:cNvPr id="3" name="圖片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499556" y="3900920"/>
            <a:ext cx="3780000" cy="2880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216065" y="3439255"/>
            <a:ext cx="1802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X</a:t>
            </a:r>
            <a:r>
              <a:rPr lang="en-US" altLang="zh-TW" sz="24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ception</a:t>
            </a:r>
            <a:endParaRPr lang="zh-TW" altLang="en-US" sz="24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4" name="圖片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08131" y="3900920"/>
            <a:ext cx="3780000" cy="288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015115" y="3439255"/>
            <a:ext cx="2515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EfficientNetB0</a:t>
            </a:r>
            <a:endParaRPr lang="zh-TW" altLang="en-US" sz="24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95489" y="714122"/>
            <a:ext cx="3167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易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錯類別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90D4600-47F4-4DEF-9666-703A8333C9A1}"/>
              </a:ext>
            </a:extLst>
          </p:cNvPr>
          <p:cNvSpPr txBox="1"/>
          <p:nvPr/>
        </p:nvSpPr>
        <p:spPr>
          <a:xfrm>
            <a:off x="4591947" y="1208738"/>
            <a:ext cx="441098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8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篩選</a:t>
            </a:r>
            <a:r>
              <a:rPr lang="zh-TW" altLang="en-US" sz="28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條件</a:t>
            </a:r>
            <a:endParaRPr lang="en-US" altLang="zh-TW" sz="28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預測該錯誤類別數大於正確數</a:t>
            </a:r>
            <a:endParaRPr lang="en-US" altLang="zh-TW" sz="20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該錯誤類別數占</a:t>
            </a:r>
            <a:r>
              <a:rPr lang="zh-TW" altLang="en-US" sz="20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總數</a:t>
            </a:r>
            <a:r>
              <a:rPr lang="zh-TW" altLang="en-US" sz="20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兩</a:t>
            </a:r>
            <a:r>
              <a:rPr lang="zh-TW" altLang="en-US" sz="20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成</a:t>
            </a:r>
            <a:r>
              <a:rPr lang="zh-TW" altLang="en-US" sz="20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以上</a:t>
            </a:r>
            <a:endParaRPr lang="en-US" altLang="zh-TW" sz="20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41880D-04FA-40C3-B28F-C6AE2318AF55}"/>
              </a:ext>
            </a:extLst>
          </p:cNvPr>
          <p:cNvSpPr txBox="1"/>
          <p:nvPr/>
        </p:nvSpPr>
        <p:spPr>
          <a:xfrm>
            <a:off x="8821889" y="1208738"/>
            <a:ext cx="307574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8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共同</a:t>
            </a:r>
            <a:r>
              <a:rPr lang="zh-TW" altLang="en-US" sz="28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特點</a:t>
            </a:r>
            <a:endParaRPr lang="en-US" altLang="zh-TW" sz="28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顏色相似</a:t>
            </a:r>
            <a:endParaRPr lang="en-US" altLang="zh-TW" sz="20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輪廓特徵相似</a:t>
            </a:r>
            <a:endParaRPr lang="en-US" altLang="zh-TW" sz="20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131" y="3900920"/>
            <a:ext cx="3780000" cy="2880000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7664351" y="3727248"/>
            <a:ext cx="434340" cy="39897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 rot="20610057">
            <a:off x="7737244" y="3746168"/>
            <a:ext cx="28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0000"/>
                </a:solidFill>
                <a:latin typeface="源泉圓體 TTF Medium" panose="020B0600000000000000" pitchFamily="34" charset="-120"/>
                <a:ea typeface="源泉圓體 TTF Medium" panose="020B0600000000000000" pitchFamily="34" charset="-120"/>
              </a:rPr>
              <a:t>勝</a:t>
            </a:r>
          </a:p>
        </p:txBody>
      </p:sp>
    </p:spTree>
    <p:extLst>
      <p:ext uri="{BB962C8B-B14F-4D97-AF65-F5344CB8AC3E}">
        <p14:creationId xmlns:p14="http://schemas.microsoft.com/office/powerpoint/2010/main" val="423910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1" y="2159599"/>
            <a:ext cx="3989734" cy="2012539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分不開的菜餚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41880D-04FA-40C3-B28F-C6AE2318AF55}"/>
              </a:ext>
            </a:extLst>
          </p:cNvPr>
          <p:cNvSpPr txBox="1"/>
          <p:nvPr/>
        </p:nvSpPr>
        <p:spPr>
          <a:xfrm>
            <a:off x="4596769" y="1950150"/>
            <a:ext cx="307574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8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共同</a:t>
            </a:r>
            <a:r>
              <a:rPr lang="zh-TW" altLang="en-US" sz="28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特點</a:t>
            </a:r>
            <a:endParaRPr lang="en-US" altLang="zh-TW" sz="28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顏色相似</a:t>
            </a:r>
            <a:endParaRPr lang="en-US" altLang="zh-TW" sz="20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輪廓特徵相似</a:t>
            </a:r>
            <a:endParaRPr lang="en-US" altLang="zh-TW" sz="20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9564678-2FE6-4B70-9432-2E80A81D2C9D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10251"/>
          <a:stretch/>
        </p:blipFill>
        <p:spPr>
          <a:xfrm>
            <a:off x="8872661" y="1310431"/>
            <a:ext cx="2880000" cy="216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5452EFA-9FF6-417C-AC3F-E234206D5DD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872661" y="3977432"/>
            <a:ext cx="2880000" cy="216000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3995489" y="714122"/>
            <a:ext cx="3167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易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錯類別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6C783FE-90BE-4D11-B49F-7C5E9D5D1453}"/>
              </a:ext>
            </a:extLst>
          </p:cNvPr>
          <p:cNvSpPr txBox="1"/>
          <p:nvPr/>
        </p:nvSpPr>
        <p:spPr>
          <a:xfrm>
            <a:off x="6713094" y="230247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有機小松菜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5DEEC4A-686D-4E03-9C24-EA3569E8C3E5}"/>
              </a:ext>
            </a:extLst>
          </p:cNvPr>
          <p:cNvSpPr txBox="1"/>
          <p:nvPr/>
        </p:nvSpPr>
        <p:spPr>
          <a:xfrm>
            <a:off x="7251702" y="472506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油菜</a:t>
            </a:r>
          </a:p>
        </p:txBody>
      </p:sp>
    </p:spTree>
    <p:extLst>
      <p:ext uri="{BB962C8B-B14F-4D97-AF65-F5344CB8AC3E}">
        <p14:creationId xmlns:p14="http://schemas.microsoft.com/office/powerpoint/2010/main" val="127774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7F35429D-A0B4-41C0-A6F7-1CD9725D2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56"/>
          <a:stretch/>
        </p:blipFill>
        <p:spPr>
          <a:xfrm>
            <a:off x="8872662" y="3977432"/>
            <a:ext cx="2880000" cy="2160000"/>
          </a:xfrm>
          <a:prstGeom prst="rect">
            <a:avLst/>
          </a:prstGeom>
        </p:spPr>
      </p:pic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1" y="2159599"/>
            <a:ext cx="3989734" cy="2012539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分不開的菜餚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41880D-04FA-40C3-B28F-C6AE2318AF55}"/>
              </a:ext>
            </a:extLst>
          </p:cNvPr>
          <p:cNvSpPr txBox="1"/>
          <p:nvPr/>
        </p:nvSpPr>
        <p:spPr>
          <a:xfrm>
            <a:off x="4596769" y="1950150"/>
            <a:ext cx="307574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8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共同</a:t>
            </a:r>
            <a:r>
              <a:rPr lang="zh-TW" altLang="en-US" sz="28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特點</a:t>
            </a:r>
            <a:endParaRPr lang="en-US" altLang="zh-TW" sz="28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顏色相似</a:t>
            </a:r>
            <a:endParaRPr lang="en-US" altLang="zh-TW" sz="20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輪廓特徵相似</a:t>
            </a:r>
            <a:endParaRPr lang="en-US" altLang="zh-TW" sz="20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95489" y="714122"/>
            <a:ext cx="3167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易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錯類別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6C783FE-90BE-4D11-B49F-7C5E9D5D1453}"/>
              </a:ext>
            </a:extLst>
          </p:cNvPr>
          <p:cNvSpPr txBox="1"/>
          <p:nvPr/>
        </p:nvSpPr>
        <p:spPr>
          <a:xfrm>
            <a:off x="7072165" y="230247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福山萵苣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5DEEC4A-686D-4E03-9C24-EA3569E8C3E5}"/>
              </a:ext>
            </a:extLst>
          </p:cNvPr>
          <p:cNvSpPr txBox="1"/>
          <p:nvPr/>
        </p:nvSpPr>
        <p:spPr>
          <a:xfrm>
            <a:off x="7251701" y="472506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大陸妹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66ACFEE-1EB6-4850-A916-441137BD7D9D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365" b="-1"/>
          <a:stretch/>
        </p:blipFill>
        <p:spPr>
          <a:xfrm>
            <a:off x="8872661" y="1360453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0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662" y="1314638"/>
            <a:ext cx="2880000" cy="215579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661" y="3977432"/>
            <a:ext cx="2880000" cy="2160000"/>
          </a:xfrm>
          <a:prstGeom prst="rect">
            <a:avLst/>
          </a:prstGeom>
        </p:spPr>
      </p:pic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1" y="2159599"/>
            <a:ext cx="3989734" cy="2012539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分不開的菜餚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41880D-04FA-40C3-B28F-C6AE2318AF55}"/>
              </a:ext>
            </a:extLst>
          </p:cNvPr>
          <p:cNvSpPr txBox="1"/>
          <p:nvPr/>
        </p:nvSpPr>
        <p:spPr>
          <a:xfrm>
            <a:off x="4596769" y="1950150"/>
            <a:ext cx="307574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8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共同</a:t>
            </a:r>
            <a:r>
              <a:rPr lang="zh-TW" altLang="en-US" sz="28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特點</a:t>
            </a:r>
            <a:endParaRPr lang="en-US" altLang="zh-TW" sz="28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顏色相似</a:t>
            </a:r>
            <a:endParaRPr lang="en-US" altLang="zh-TW" sz="20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輪廓特徵相似</a:t>
            </a:r>
            <a:endParaRPr lang="en-US" altLang="zh-TW" sz="20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95489" y="714122"/>
            <a:ext cx="3167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易</a:t>
            </a:r>
            <a:r>
              <a:rPr lang="zh-TW" altLang="en-US" sz="36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錯類別</a:t>
            </a:r>
            <a:endParaRPr lang="zh-TW" altLang="en-US" sz="36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6C783FE-90BE-4D11-B49F-7C5E9D5D1453}"/>
              </a:ext>
            </a:extLst>
          </p:cNvPr>
          <p:cNvSpPr txBox="1"/>
          <p:nvPr/>
        </p:nvSpPr>
        <p:spPr>
          <a:xfrm>
            <a:off x="6999117" y="213092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蒜泥白肉</a:t>
            </a:r>
            <a:endParaRPr lang="zh-TW" altLang="en-US" sz="28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5DEEC4A-686D-4E03-9C24-EA3569E8C3E5}"/>
              </a:ext>
            </a:extLst>
          </p:cNvPr>
          <p:cNvSpPr txBox="1"/>
          <p:nvPr/>
        </p:nvSpPr>
        <p:spPr>
          <a:xfrm>
            <a:off x="6999116" y="479582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沙茶肉片</a:t>
            </a:r>
          </a:p>
        </p:txBody>
      </p:sp>
    </p:spTree>
    <p:extLst>
      <p:ext uri="{BB962C8B-B14F-4D97-AF65-F5344CB8AC3E}">
        <p14:creationId xmlns:p14="http://schemas.microsoft.com/office/powerpoint/2010/main" val="380408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998" y="0"/>
            <a:ext cx="12179430" cy="6857999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24B4BD91-A431-4655-8443-69755AAFF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145" y="3445495"/>
            <a:ext cx="6857135" cy="822019"/>
          </a:xfrm>
        </p:spPr>
        <p:txBody>
          <a:bodyPr>
            <a:noAutofit/>
          </a:bodyPr>
          <a:lstStyle/>
          <a:p>
            <a:r>
              <a:rPr lang="en-US" altLang="zh-TW" sz="5400" b="1" dirty="0"/>
              <a:t>Thanks For Listening</a:t>
            </a:r>
            <a:endParaRPr lang="zh-TW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16777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87" y="2111473"/>
            <a:ext cx="3556042" cy="20125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資料前處理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6461374" y="721894"/>
            <a:ext cx="3609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各類別的資料平衡</a:t>
            </a:r>
          </a:p>
        </p:txBody>
      </p:sp>
      <p:pic>
        <p:nvPicPr>
          <p:cNvPr id="4" name="圖片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764704" y="1497953"/>
            <a:ext cx="2880000" cy="5040000"/>
          </a:xfrm>
          <a:prstGeom prst="rect">
            <a:avLst/>
          </a:prstGeom>
        </p:spPr>
      </p:pic>
      <p:pic>
        <p:nvPicPr>
          <p:cNvPr id="5" name="圖片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959181" y="1497953"/>
            <a:ext cx="2880000" cy="5040000"/>
          </a:xfrm>
          <a:prstGeom prst="rect">
            <a:avLst/>
          </a:prstGeom>
        </p:spPr>
      </p:pic>
      <p:sp>
        <p:nvSpPr>
          <p:cNvPr id="8" name="箭號: 向右 5">
            <a:extLst>
              <a:ext uri="{FF2B5EF4-FFF2-40B4-BE49-F238E27FC236}">
                <a16:creationId xmlns:a16="http://schemas.microsoft.com/office/drawing/2014/main" id="{46DFFAE5-EFE1-4554-9E3E-88DDF386F560}"/>
              </a:ext>
            </a:extLst>
          </p:cNvPr>
          <p:cNvSpPr/>
          <p:nvPr/>
        </p:nvSpPr>
        <p:spPr>
          <a:xfrm>
            <a:off x="7898704" y="3610194"/>
            <a:ext cx="882663" cy="513818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46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87" y="2111473"/>
            <a:ext cx="3556042" cy="20125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資料前處理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417" y="1010654"/>
            <a:ext cx="4636169" cy="110801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417" y="1010654"/>
            <a:ext cx="4636168" cy="486984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407987" y="620952"/>
            <a:ext cx="377348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rgbClr val="FFFF00"/>
                </a:solidFill>
                <a:latin typeface="Microsoft JhengHei Light" panose="020B0604030504040204" pitchFamily="34" charset="-120"/>
                <a:ea typeface="Microsoft JhengHei Light" panose="020B0604030504040204" pitchFamily="34" charset="-120"/>
              </a:rPr>
              <a:t>Check_img</a:t>
            </a:r>
            <a:r>
              <a:rPr lang="en-US" altLang="zh-TW" sz="2800" b="1" dirty="0" smtClean="0">
                <a:solidFill>
                  <a:srgbClr val="FFFF00"/>
                </a:solidFill>
                <a:latin typeface="Microsoft JhengHei Light" panose="020B0604030504040204" pitchFamily="34" charset="-120"/>
                <a:ea typeface="Microsoft JhengHei Light" panose="020B0604030504040204" pitchFamily="34" charset="-120"/>
              </a:rPr>
              <a:t>()</a:t>
            </a: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Microsoft JhengHei Light" panose="020B0604030504040204" pitchFamily="34" charset="-120"/>
                <a:ea typeface="Microsoft JhengHei Light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800" b="1" dirty="0" smtClean="0">
                <a:solidFill>
                  <a:schemeClr val="bg1"/>
                </a:solidFill>
                <a:latin typeface="Microsoft JhengHei Light" panose="020B0604030504040204" pitchFamily="34" charset="-120"/>
                <a:ea typeface="Microsoft JhengHei Light" panose="020B0604030504040204" pitchFamily="34" charset="-120"/>
                <a:sym typeface="Wingdings" panose="05000000000000000000" pitchFamily="2" charset="2"/>
              </a:rPr>
              <a:t>隨機取某種類</a:t>
            </a:r>
            <a:endParaRPr lang="en-US" altLang="zh-TW" sz="2800" b="1" dirty="0" smtClean="0">
              <a:solidFill>
                <a:schemeClr val="bg1"/>
              </a:solidFill>
              <a:latin typeface="Microsoft JhengHei Light" panose="020B0604030504040204" pitchFamily="34" charset="-120"/>
              <a:ea typeface="Microsoft JhengHei Light" panose="020B0604030504040204" pitchFamily="34" charset="-120"/>
              <a:sym typeface="Wingdings" panose="05000000000000000000" pitchFamily="2" charset="2"/>
            </a:endParaRPr>
          </a:p>
          <a:p>
            <a:r>
              <a:rPr lang="zh-TW" altLang="en-US" sz="2800" b="1" dirty="0" smtClean="0">
                <a:solidFill>
                  <a:schemeClr val="bg1"/>
                </a:solidFill>
                <a:latin typeface="Microsoft JhengHei Light" panose="020B0604030504040204" pitchFamily="34" charset="-120"/>
                <a:ea typeface="Microsoft JhengHei Light" panose="020B0604030504040204" pitchFamily="34" charset="-120"/>
                <a:sym typeface="Wingdings" panose="05000000000000000000" pitchFamily="2" charset="2"/>
              </a:rPr>
              <a:t>    一張照片</a:t>
            </a:r>
            <a:endParaRPr lang="en-US" altLang="zh-TW" sz="2800" b="1" dirty="0" smtClean="0">
              <a:solidFill>
                <a:schemeClr val="bg1"/>
              </a:solidFill>
              <a:latin typeface="Microsoft JhengHei Light" panose="020B0604030504040204" pitchFamily="34" charset="-120"/>
              <a:ea typeface="Microsoft JhengHei Light" panose="020B0604030504040204" pitchFamily="34" charset="-120"/>
              <a:sym typeface="Wingdings" panose="05000000000000000000" pitchFamily="2" charset="2"/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Microsoft JhengHei Light" panose="020B0604030504040204" pitchFamily="34" charset="-120"/>
                <a:ea typeface="Microsoft JhengHei Light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800" b="1" dirty="0" smtClean="0">
                <a:solidFill>
                  <a:schemeClr val="bg1"/>
                </a:solidFill>
                <a:latin typeface="Microsoft JhengHei Light" panose="020B0604030504040204" pitchFamily="34" charset="-120"/>
                <a:ea typeface="Microsoft JhengHei Light" panose="020B0604030504040204" pitchFamily="34" charset="-120"/>
                <a:sym typeface="Wingdings" panose="05000000000000000000" pitchFamily="2" charset="2"/>
              </a:rPr>
              <a:t>確認是否為</a:t>
            </a:r>
            <a:r>
              <a:rPr lang="en-US" altLang="zh-TW" sz="2800" b="1" dirty="0" smtClean="0">
                <a:solidFill>
                  <a:schemeClr val="bg1"/>
                </a:solidFill>
                <a:latin typeface="Microsoft JhengHei Light" panose="020B0604030504040204" pitchFamily="34" charset="-120"/>
                <a:ea typeface="Microsoft JhengHei Light" panose="020B0604030504040204" pitchFamily="34" charset="-120"/>
                <a:sym typeface="Wingdings" panose="05000000000000000000" pitchFamily="2" charset="2"/>
              </a:rPr>
              <a:t>.jpg</a:t>
            </a:r>
          </a:p>
          <a:p>
            <a:endParaRPr lang="en-US" altLang="zh-TW" sz="2800" b="1" dirty="0" smtClean="0">
              <a:solidFill>
                <a:schemeClr val="bg1"/>
              </a:solidFill>
              <a:latin typeface="Microsoft JhengHei Light" panose="020B0604030504040204" pitchFamily="34" charset="-120"/>
              <a:ea typeface="Microsoft JhengHei Light" panose="020B0604030504040204" pitchFamily="34" charset="-120"/>
            </a:endParaRPr>
          </a:p>
          <a:p>
            <a:r>
              <a:rPr lang="en-US" altLang="zh-TW" sz="2800" b="1" dirty="0" err="1" smtClean="0">
                <a:solidFill>
                  <a:srgbClr val="FFFF00"/>
                </a:solidFill>
                <a:latin typeface="Microsoft JhengHei Light" panose="020B0604030504040204" pitchFamily="34" charset="-120"/>
                <a:ea typeface="Microsoft JhengHei Light" panose="020B0604030504040204" pitchFamily="34" charset="-120"/>
              </a:rPr>
              <a:t>ImageDataGenerator</a:t>
            </a:r>
            <a:endParaRPr lang="en-US" altLang="zh-TW" sz="2800" b="1" dirty="0" smtClean="0">
              <a:solidFill>
                <a:srgbClr val="FFFF00"/>
              </a:solidFill>
              <a:latin typeface="Microsoft JhengHei Light" panose="020B0604030504040204" pitchFamily="34" charset="-120"/>
              <a:ea typeface="Microsoft JhengHei Light" panose="020B0604030504040204" pitchFamily="34" charset="-120"/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Microsoft JhengHei Light" panose="020B0604030504040204" pitchFamily="34" charset="-120"/>
                <a:ea typeface="Microsoft JhengHei Light" panose="020B0604030504040204" pitchFamily="34" charset="-120"/>
                <a:sym typeface="Wingdings" panose="05000000000000000000" pitchFamily="2" charset="2"/>
              </a:rPr>
              <a:t>Data augmentation</a:t>
            </a:r>
          </a:p>
          <a:p>
            <a:endParaRPr lang="en-US" altLang="zh-TW" sz="2800" b="1" dirty="0" smtClean="0">
              <a:solidFill>
                <a:schemeClr val="bg1"/>
              </a:solidFill>
              <a:latin typeface="Microsoft JhengHei Light" panose="020B0604030504040204" pitchFamily="34" charset="-120"/>
              <a:ea typeface="Microsoft JhengHei Light" panose="020B0604030504040204" pitchFamily="34" charset="-120"/>
            </a:endParaRPr>
          </a:p>
          <a:p>
            <a:r>
              <a:rPr lang="en-US" altLang="zh-TW" sz="2800" b="1" dirty="0" smtClean="0">
                <a:solidFill>
                  <a:srgbClr val="FFFF00"/>
                </a:solidFill>
                <a:latin typeface="Microsoft JhengHei Light" panose="020B0604030504040204" pitchFamily="34" charset="-120"/>
                <a:ea typeface="Microsoft JhengHei Light" panose="020B0604030504040204" pitchFamily="34" charset="-120"/>
              </a:rPr>
              <a:t>.flow()</a:t>
            </a: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Microsoft JhengHei Light" panose="020B0604030504040204" pitchFamily="34" charset="-120"/>
                <a:ea typeface="Microsoft JhengHei Light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800" b="1" dirty="0" smtClean="0">
                <a:solidFill>
                  <a:schemeClr val="bg1"/>
                </a:solidFill>
                <a:latin typeface="Microsoft JhengHei Light" panose="020B0604030504040204" pitchFamily="34" charset="-120"/>
                <a:ea typeface="Microsoft JhengHei Light" panose="020B0604030504040204" pitchFamily="34" charset="-120"/>
                <a:sym typeface="Wingdings" panose="05000000000000000000" pitchFamily="2" charset="2"/>
              </a:rPr>
              <a:t>生成單張新圖片</a:t>
            </a:r>
            <a:endParaRPr lang="en-US" altLang="zh-TW" sz="2800" b="1" dirty="0" smtClean="0">
              <a:solidFill>
                <a:schemeClr val="bg1"/>
              </a:solidFill>
              <a:latin typeface="Microsoft JhengHei Light" panose="020B0604030504040204" pitchFamily="34" charset="-120"/>
              <a:ea typeface="Microsoft JhengHei Light" panose="020B0604030504040204" pitchFamily="34" charset="-120"/>
              <a:sym typeface="Wingdings" panose="05000000000000000000" pitchFamily="2" charset="2"/>
            </a:endParaRPr>
          </a:p>
          <a:p>
            <a:endParaRPr lang="en-US" altLang="zh-TW" sz="2800" b="1" dirty="0" smtClean="0">
              <a:solidFill>
                <a:schemeClr val="bg1"/>
              </a:solidFill>
              <a:latin typeface="Microsoft JhengHei Light" panose="020B0604030504040204" pitchFamily="34" charset="-120"/>
              <a:ea typeface="Microsoft JhengHei Light" panose="020B0604030504040204" pitchFamily="34" charset="-120"/>
            </a:endParaRPr>
          </a:p>
          <a:p>
            <a:r>
              <a:rPr lang="en-US" altLang="zh-TW" sz="2800" b="1" dirty="0" smtClean="0">
                <a:solidFill>
                  <a:srgbClr val="FFFF00"/>
                </a:solidFill>
                <a:latin typeface="Microsoft JhengHei Light" panose="020B0604030504040204" pitchFamily="34" charset="-120"/>
                <a:ea typeface="Microsoft JhengHei Light" panose="020B0604030504040204" pitchFamily="34" charset="-120"/>
              </a:rPr>
              <a:t>.next()</a:t>
            </a: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Microsoft JhengHei Light" panose="020B0604030504040204" pitchFamily="34" charset="-120"/>
                <a:ea typeface="Microsoft JhengHei Light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800" b="1" dirty="0" smtClean="0">
                <a:solidFill>
                  <a:schemeClr val="bg1"/>
                </a:solidFill>
                <a:latin typeface="Microsoft JhengHei Light" panose="020B0604030504040204" pitchFamily="34" charset="-120"/>
                <a:ea typeface="Microsoft JhengHei Light" panose="020B0604030504040204" pitchFamily="34" charset="-120"/>
                <a:sym typeface="Wingdings" panose="05000000000000000000" pitchFamily="2" charset="2"/>
              </a:rPr>
              <a:t>生成下一張新圖片</a:t>
            </a:r>
            <a:endParaRPr lang="en-US" altLang="zh-TW" sz="2800" b="1" dirty="0" smtClean="0">
              <a:solidFill>
                <a:schemeClr val="bg1"/>
              </a:solidFill>
              <a:latin typeface="Microsoft JhengHei Light" panose="020B0604030504040204" pitchFamily="34" charset="-120"/>
              <a:ea typeface="Microsoft JhengHei Light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800" b="1" dirty="0">
              <a:solidFill>
                <a:schemeClr val="bg1"/>
              </a:solidFill>
              <a:latin typeface="Microsoft JhengHei Light" panose="020B0604030504040204" pitchFamily="34" charset="-120"/>
              <a:ea typeface="Microsoft JhengHei Light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346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87" y="2111473"/>
            <a:ext cx="3556042" cy="20125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資料前處理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600489" y="721894"/>
            <a:ext cx="3609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訓練測試資料設置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037" y="1459831"/>
            <a:ext cx="5425838" cy="486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1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40" y="2143558"/>
            <a:ext cx="4005776" cy="20125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模型架構探討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600489" y="721894"/>
            <a:ext cx="681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Xception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架構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(</a:t>
            </a:r>
            <a:r>
              <a:rPr lang="zh-TW" altLang="en-US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改良自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InceptionV3)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1026" name="Picture 2" descr="https://miro.medium.com/max/1400/1*kcWpszocHD6uqgT5m81Ct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5" y="1743075"/>
            <a:ext cx="5823405" cy="441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81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miro.medium.com/max/1246/1*WeecqNcffEwvsE78bNaM3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932" y="2143558"/>
            <a:ext cx="5608674" cy="347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miro.medium.com/max/1186/1*UwDj1AmoiMXLkOgR0b4oy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933" y="1932387"/>
            <a:ext cx="5608674" cy="392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40" y="2143558"/>
            <a:ext cx="4005776" cy="20125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模型架構探討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429039" y="721894"/>
            <a:ext cx="681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Inception module(InceptionV3)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1034" name="Picture 10" descr="https://miro.medium.com/max/1400/1*MCwtE6q12d8ea2dOh1jHa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931" y="1918513"/>
            <a:ext cx="6209569" cy="392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041560" y="5957113"/>
            <a:ext cx="6186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先使用 </a:t>
            </a:r>
            <a:r>
              <a:rPr lang="en-US" altLang="zh-TW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1x1 </a:t>
            </a:r>
            <a:r>
              <a:rPr lang="zh-TW" altLang="en-US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卷積層，再將輸出分割給三個 </a:t>
            </a:r>
            <a:r>
              <a:rPr lang="en-US" altLang="zh-TW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3x3 </a:t>
            </a:r>
            <a:r>
              <a:rPr lang="zh-TW" altLang="en-US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卷積層做</a:t>
            </a:r>
            <a:r>
              <a:rPr lang="zh-TW" altLang="en-US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輸入</a:t>
            </a:r>
            <a:endParaRPr lang="en-US" altLang="zh-TW" b="1" dirty="0" smtClean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algn="ctr"/>
            <a:r>
              <a:rPr lang="en-US" altLang="zh-TW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(</a:t>
            </a:r>
            <a:r>
              <a:rPr lang="zh-TW" altLang="en-US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每個 </a:t>
            </a:r>
            <a:r>
              <a:rPr lang="en-US" altLang="zh-TW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3x3 </a:t>
            </a:r>
            <a:r>
              <a:rPr lang="zh-TW" altLang="en-US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卷積層都各自為 </a:t>
            </a:r>
            <a:r>
              <a:rPr lang="en-US" altLang="zh-TW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1/3 </a:t>
            </a:r>
            <a:r>
              <a:rPr lang="zh-TW" altLang="en-US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的維度</a:t>
            </a:r>
            <a:r>
              <a:rPr lang="en-US" altLang="zh-TW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)</a:t>
            </a:r>
            <a:endParaRPr lang="zh-TW" altLang="en-US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823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59DDF037-5C8D-43D2-9C33-8ACA7521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40" y="2143558"/>
            <a:ext cx="4005776" cy="20125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600" b="1" dirty="0">
                <a:latin typeface="源泉圓體 TTF Medium" panose="020B0600000000000000" pitchFamily="34" charset="-120"/>
                <a:ea typeface="源泉圓體 TTF Medium" panose="020B0600000000000000" pitchFamily="34" charset="-120"/>
                <a:cs typeface="+mn-cs"/>
              </a:rPr>
              <a:t>模型架構探討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486189" y="721894"/>
            <a:ext cx="681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err="1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Depthwise</a:t>
            </a:r>
            <a:r>
              <a:rPr lang="en-US" altLang="zh-TW" sz="3200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separable convolution</a:t>
            </a:r>
            <a:endParaRPr lang="zh-TW" altLang="en-US" sz="32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61719" y="5957113"/>
            <a:ext cx="5059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 err="1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Xception</a:t>
            </a:r>
            <a:r>
              <a:rPr lang="en-US" altLang="zh-TW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zh-TW" altLang="en-US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是</a:t>
            </a:r>
            <a:r>
              <a:rPr lang="zh-TW" altLang="en-US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先進行 </a:t>
            </a:r>
            <a:r>
              <a:rPr lang="en-US" altLang="zh-TW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1x1 </a:t>
            </a:r>
            <a:r>
              <a:rPr lang="zh-TW" altLang="en-US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卷</a:t>
            </a:r>
            <a:r>
              <a:rPr lang="zh-TW" altLang="en-US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積</a:t>
            </a:r>
            <a:r>
              <a:rPr lang="zh-TW" altLang="en-US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運算，</a:t>
            </a:r>
            <a:r>
              <a:rPr lang="zh-TW" altLang="en-US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再對通道卷</a:t>
            </a:r>
            <a:r>
              <a:rPr lang="zh-TW" altLang="en-US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積</a:t>
            </a:r>
            <a:endParaRPr lang="en-US" altLang="zh-TW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卷</a:t>
            </a:r>
            <a:r>
              <a:rPr lang="zh-TW" altLang="en-US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積之間會通過</a:t>
            </a:r>
            <a:r>
              <a:rPr lang="en-US" altLang="zh-TW" b="1" dirty="0" err="1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ReLU</a:t>
            </a:r>
            <a:endParaRPr lang="zh-TW" altLang="en-US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3074" name="Picture 2" descr="https://miro.medium.com/max/1268/1*_eF377UwHgh4yquj0zJNS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56" y="1462024"/>
            <a:ext cx="4810125" cy="433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84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</TotalTime>
  <Words>621</Words>
  <Application>Microsoft Office PowerPoint</Application>
  <PresentationFormat>寬螢幕</PresentationFormat>
  <Paragraphs>207</Paragraphs>
  <Slides>36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9" baseType="lpstr">
      <vt:lpstr>方正兰亭细黑_GBK</vt:lpstr>
      <vt:lpstr>ＭＳ Ｐゴシック</vt:lpstr>
      <vt:lpstr>Microsoft JhengHei Light</vt:lpstr>
      <vt:lpstr>源泉圓體 TTF Heavy</vt:lpstr>
      <vt:lpstr>新細明體</vt:lpstr>
      <vt:lpstr>源泉圓體 TTF Medium</vt:lpstr>
      <vt:lpstr>Calibri Light</vt:lpstr>
      <vt:lpstr>Wingdings</vt:lpstr>
      <vt:lpstr>Calibri</vt:lpstr>
      <vt:lpstr>Arial</vt:lpstr>
      <vt:lpstr>源泉圓體 TTF Bold</vt:lpstr>
      <vt:lpstr>微軟正黑體</vt:lpstr>
      <vt:lpstr>Office 主题</vt:lpstr>
      <vt:lpstr>電腦視覺深度學習實作與應用 期末專題報告  電機所 卓冠廷 N26114277 YouTube影片連結</vt:lpstr>
      <vt:lpstr>Contents</vt:lpstr>
      <vt:lpstr>資料讀取</vt:lpstr>
      <vt:lpstr>資料前處理</vt:lpstr>
      <vt:lpstr>資料前處理</vt:lpstr>
      <vt:lpstr>資料前處理</vt:lpstr>
      <vt:lpstr>模型架構探討</vt:lpstr>
      <vt:lpstr>模型架構探討</vt:lpstr>
      <vt:lpstr>模型架構探討</vt:lpstr>
      <vt:lpstr>模型架構探討</vt:lpstr>
      <vt:lpstr>模型架構探討</vt:lpstr>
      <vt:lpstr>模型架構探討</vt:lpstr>
      <vt:lpstr>模型架構探討</vt:lpstr>
      <vt:lpstr>模型架構探討</vt:lpstr>
      <vt:lpstr>模型架構探討</vt:lpstr>
      <vt:lpstr>模型訓練過程</vt:lpstr>
      <vt:lpstr>模型訓練過程</vt:lpstr>
      <vt:lpstr>模型訓練過程</vt:lpstr>
      <vt:lpstr>模型訓練過程</vt:lpstr>
      <vt:lpstr>模型訓練過程</vt:lpstr>
      <vt:lpstr>模型訓練過程</vt:lpstr>
      <vt:lpstr>模型訓練過程</vt:lpstr>
      <vt:lpstr>模型比較</vt:lpstr>
      <vt:lpstr>模型比較</vt:lpstr>
      <vt:lpstr>模型比較</vt:lpstr>
      <vt:lpstr>模型結果分析</vt:lpstr>
      <vt:lpstr>模型結果分析</vt:lpstr>
      <vt:lpstr>模型結果分析</vt:lpstr>
      <vt:lpstr>模型結果分析</vt:lpstr>
      <vt:lpstr>模型結果分析</vt:lpstr>
      <vt:lpstr>模型結果分析</vt:lpstr>
      <vt:lpstr>分不開的菜餚</vt:lpstr>
      <vt:lpstr>分不開的菜餚</vt:lpstr>
      <vt:lpstr>分不開的菜餚</vt:lpstr>
      <vt:lpstr>分不開的菜餚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wangqian</dc:creator>
  <cp:lastModifiedBy>卓冠廷</cp:lastModifiedBy>
  <cp:revision>132</cp:revision>
  <dcterms:created xsi:type="dcterms:W3CDTF">2016-07-06T05:14:38Z</dcterms:created>
  <dcterms:modified xsi:type="dcterms:W3CDTF">2022-06-23T18:01:30Z</dcterms:modified>
</cp:coreProperties>
</file>